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notesSlides/notesSlide26.xml" ContentType="application/vnd.openxmlformats-officedocument.presentationml.notesSlide+xml"/>
  <Override PartName="/ppt/charts/chart2.xml" ContentType="application/vnd.openxmlformats-officedocument.drawingml.chart+xml"/>
  <Override PartName="/ppt/drawings/drawing2.xml" ContentType="application/vnd.openxmlformats-officedocument.drawingml.chartshapes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omments/modernComment_137_847DD262.xml" ContentType="application/vnd.ms-powerpoint.comments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75" r:id="rId2"/>
  </p:sldMasterIdLst>
  <p:notesMasterIdLst>
    <p:notesMasterId r:id="rId65"/>
  </p:notesMasterIdLst>
  <p:sldIdLst>
    <p:sldId id="521" r:id="rId3"/>
    <p:sldId id="522" r:id="rId4"/>
    <p:sldId id="523" r:id="rId5"/>
    <p:sldId id="301" r:id="rId6"/>
    <p:sldId id="305" r:id="rId7"/>
    <p:sldId id="524" r:id="rId8"/>
    <p:sldId id="307" r:id="rId9"/>
    <p:sldId id="306" r:id="rId10"/>
    <p:sldId id="308" r:id="rId11"/>
    <p:sldId id="302" r:id="rId12"/>
    <p:sldId id="346" r:id="rId13"/>
    <p:sldId id="484" r:id="rId14"/>
    <p:sldId id="481" r:id="rId15"/>
    <p:sldId id="505" r:id="rId16"/>
    <p:sldId id="487" r:id="rId17"/>
    <p:sldId id="494" r:id="rId18"/>
    <p:sldId id="496" r:id="rId19"/>
    <p:sldId id="406" r:id="rId20"/>
    <p:sldId id="402" r:id="rId21"/>
    <p:sldId id="514" r:id="rId22"/>
    <p:sldId id="497" r:id="rId23"/>
    <p:sldId id="488" r:id="rId24"/>
    <p:sldId id="498" r:id="rId25"/>
    <p:sldId id="256" r:id="rId26"/>
    <p:sldId id="288" r:id="rId27"/>
    <p:sldId id="322" r:id="rId28"/>
    <p:sldId id="294" r:id="rId29"/>
    <p:sldId id="458" r:id="rId30"/>
    <p:sldId id="467" r:id="rId31"/>
    <p:sldId id="519" r:id="rId32"/>
    <p:sldId id="300" r:id="rId33"/>
    <p:sldId id="319" r:id="rId34"/>
    <p:sldId id="416" r:id="rId35"/>
    <p:sldId id="420" r:id="rId36"/>
    <p:sldId id="430" r:id="rId37"/>
    <p:sldId id="318" r:id="rId38"/>
    <p:sldId id="455" r:id="rId39"/>
    <p:sldId id="321" r:id="rId40"/>
    <p:sldId id="419" r:id="rId41"/>
    <p:sldId id="438" r:id="rId42"/>
    <p:sldId id="518" r:id="rId43"/>
    <p:sldId id="509" r:id="rId44"/>
    <p:sldId id="257" r:id="rId45"/>
    <p:sldId id="310" r:id="rId46"/>
    <p:sldId id="330" r:id="rId47"/>
    <p:sldId id="451" r:id="rId48"/>
    <p:sldId id="504" r:id="rId49"/>
    <p:sldId id="500" r:id="rId50"/>
    <p:sldId id="501" r:id="rId51"/>
    <p:sldId id="311" r:id="rId52"/>
    <p:sldId id="287" r:id="rId53"/>
    <p:sldId id="337" r:id="rId54"/>
    <p:sldId id="508" r:id="rId55"/>
    <p:sldId id="507" r:id="rId56"/>
    <p:sldId id="511" r:id="rId57"/>
    <p:sldId id="510" r:id="rId58"/>
    <p:sldId id="513" r:id="rId59"/>
    <p:sldId id="512" r:id="rId60"/>
    <p:sldId id="515" r:id="rId61"/>
    <p:sldId id="304" r:id="rId62"/>
    <p:sldId id="421" r:id="rId63"/>
    <p:sldId id="417" r:id="rId64"/>
  </p:sldIdLst>
  <p:sldSz cx="9144000" cy="6858000" type="screen4x3"/>
  <p:notesSz cx="7010400" cy="9296400"/>
  <p:embeddedFontLst>
    <p:embeddedFont>
      <p:font typeface="Arial Black" panose="020B0A04020102020204" pitchFamily="34" charset="0"/>
      <p:bold r:id="rId66"/>
    </p:embeddedFont>
    <p:embeddedFont>
      <p:font typeface="Arial Rounded MT Bold" panose="020F0704030504030204" pitchFamily="34" charset="0"/>
      <p:regular r:id="rId67"/>
    </p:embeddedFont>
    <p:embeddedFont>
      <p:font typeface="Century Gothic" panose="020B0502020202020204" pitchFamily="34" charset="0"/>
      <p:regular r:id="rId68"/>
      <p:bold r:id="rId69"/>
      <p:italic r:id="rId70"/>
      <p:boldItalic r:id="rId71"/>
    </p:embeddedFont>
    <p:embeddedFont>
      <p:font typeface="Garamond" panose="02020404030301010803" pitchFamily="18" charset="0"/>
      <p:regular r:id="rId72"/>
      <p:bold r:id="rId73"/>
      <p:italic r:id="rId74"/>
    </p:embeddedFont>
    <p:embeddedFont>
      <p:font typeface="Gill Sans MT" panose="020B0502020104020203" pitchFamily="34" charset="0"/>
      <p:regular r:id="rId75"/>
      <p:bold r:id="rId76"/>
      <p:italic r:id="rId77"/>
      <p:boldItalic r:id="rId78"/>
    </p:embeddedFont>
    <p:embeddedFont>
      <p:font typeface="Source Sans Pro" panose="020B0503030403020204" pitchFamily="34" charset="0"/>
      <p:regular r:id="rId79"/>
      <p:bold r:id="rId80"/>
      <p:italic r:id="rId81"/>
      <p:boldItalic r:id="rId82"/>
    </p:embeddedFont>
    <p:embeddedFont>
      <p:font typeface="Source Sans Pro Semibold" panose="020B0603030403020204" pitchFamily="34" charset="0"/>
      <p:bold r:id="rId83"/>
      <p:boldItalic r:id="rId84"/>
    </p:embeddedFont>
    <p:embeddedFont>
      <p:font typeface="Source Serif Pro Semibold" panose="02040703050405020204" pitchFamily="18" charset="0"/>
      <p:bold r:id="rId85"/>
      <p:boldItalic r:id="rId8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3FED826-B48E-B13C-3A93-DDC4023CC914}" name="Ryan Mitchell" initials="" userId="S::RMitchell@lcbp.org::0fc44a16-f75e-4522-b468-5043d8dcb729" providerId="AD"/>
  <p188:author id="{BBF84639-FEE2-D751-5AEA-B699BB576322}" name="Eric Howe" initials="EH" userId="S::EHowe@lcbp.org::a7b08a38-e0c2-42b2-b7ab-58d1b7abb6f8" providerId="AD"/>
  <p188:author id="{AA102A4F-1523-5694-CA42-7ECC4D56CD4F}" name="Ryan Mitchell" initials="RM" userId="S::rmitchell@lcbp.org::0fc44a16-f75e-4522-b468-5043d8dcb729" providerId="AD"/>
  <p188:author id="{B1495B63-CA4B-3076-E2A8-A6D1A9E2F8D4}" name="Eric Howe" initials="EH" userId="S::ehowe@lcbp.org::a7b08a38-e0c2-42b2-b7ab-58d1b7abb6f8" providerId="AD"/>
  <p188:author id="{A93622E8-9D95-E9D6-88E5-89E7F407D1B0}" name="Guest User" initials="GU" userId="S::urn:spo:anon#0afcc1d02a69596962ace94fd639846a2fd68652efa63466641ede7962db1299::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B51"/>
    <a:srgbClr val="95B7D2"/>
    <a:srgbClr val="0069AA"/>
    <a:srgbClr val="262626"/>
    <a:srgbClr val="FABA9B"/>
    <a:srgbClr val="FBB040"/>
    <a:srgbClr val="C53E33"/>
    <a:srgbClr val="003B5D"/>
    <a:srgbClr val="621B4B"/>
    <a:srgbClr val="E7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6D6005-FD0B-4183-AEE1-30BB5D57004A}" v="94" dt="2024-03-01T13:36:27.410"/>
    <p1510:client id="{E8E85BE9-3430-477F-92FE-15EAF7C7364C}" v="1" dt="2024-03-01T17:22:42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883" autoAdjust="0"/>
  </p:normalViewPr>
  <p:slideViewPr>
    <p:cSldViewPr snapToGrid="0">
      <p:cViewPr varScale="1">
        <p:scale>
          <a:sx n="57" d="100"/>
          <a:sy n="57" d="100"/>
        </p:scale>
        <p:origin x="154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font" Target="fonts/font3.fntdata"/><Relationship Id="rId84" Type="http://schemas.openxmlformats.org/officeDocument/2006/relationships/font" Target="fonts/font19.fntdata"/><Relationship Id="rId89" Type="http://schemas.openxmlformats.org/officeDocument/2006/relationships/theme" Target="theme/theme1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font" Target="fonts/font9.fntdata"/><Relationship Id="rId79" Type="http://schemas.openxmlformats.org/officeDocument/2006/relationships/font" Target="fonts/font14.fntdata"/><Relationship Id="rId5" Type="http://schemas.openxmlformats.org/officeDocument/2006/relationships/slide" Target="slides/slide3.xml"/><Relationship Id="rId90" Type="http://schemas.openxmlformats.org/officeDocument/2006/relationships/tableStyles" Target="tableStyles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font" Target="fonts/font4.fntdata"/><Relationship Id="rId77" Type="http://schemas.openxmlformats.org/officeDocument/2006/relationships/font" Target="fonts/font12.fntdata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font" Target="fonts/font7.fntdata"/><Relationship Id="rId80" Type="http://schemas.openxmlformats.org/officeDocument/2006/relationships/font" Target="fonts/font15.fntdata"/><Relationship Id="rId85" Type="http://schemas.openxmlformats.org/officeDocument/2006/relationships/font" Target="fonts/font20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font" Target="fonts/font2.fntdata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font" Target="fonts/font5.fntdata"/><Relationship Id="rId75" Type="http://schemas.openxmlformats.org/officeDocument/2006/relationships/font" Target="fonts/font10.fntdata"/><Relationship Id="rId83" Type="http://schemas.openxmlformats.org/officeDocument/2006/relationships/font" Target="fonts/font18.fntdata"/><Relationship Id="rId88" Type="http://schemas.openxmlformats.org/officeDocument/2006/relationships/viewProps" Target="viewProps.xml"/><Relationship Id="rId9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notesMaster" Target="notesMasters/notesMaster1.xml"/><Relationship Id="rId73" Type="http://schemas.openxmlformats.org/officeDocument/2006/relationships/font" Target="fonts/font8.fntdata"/><Relationship Id="rId78" Type="http://schemas.openxmlformats.org/officeDocument/2006/relationships/font" Target="fonts/font13.fntdata"/><Relationship Id="rId81" Type="http://schemas.openxmlformats.org/officeDocument/2006/relationships/font" Target="fonts/font16.fntdata"/><Relationship Id="rId86" Type="http://schemas.openxmlformats.org/officeDocument/2006/relationships/font" Target="fonts/font21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font" Target="fonts/font11.fntdata"/><Relationship Id="rId7" Type="http://schemas.openxmlformats.org/officeDocument/2006/relationships/slide" Target="slides/slide5.xml"/><Relationship Id="rId71" Type="http://schemas.openxmlformats.org/officeDocument/2006/relationships/font" Target="fonts/font6.fntdata"/><Relationship Id="rId92" Type="http://schemas.microsoft.com/office/2018/10/relationships/authors" Target="authors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font" Target="fonts/font1.fntdata"/><Relationship Id="rId87" Type="http://schemas.openxmlformats.org/officeDocument/2006/relationships/presProps" Target="presProps.xml"/><Relationship Id="rId61" Type="http://schemas.openxmlformats.org/officeDocument/2006/relationships/slide" Target="slides/slide59.xml"/><Relationship Id="rId82" Type="http://schemas.openxmlformats.org/officeDocument/2006/relationships/font" Target="fonts/font17.fntdata"/><Relationship Id="rId19" Type="http://schemas.openxmlformats.org/officeDocument/2006/relationships/slide" Target="slides/slide17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806725721784778"/>
          <c:y val="0.19358428113152523"/>
          <c:w val="0.8389049650043745"/>
          <c:h val="0.6828378536016331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Sheet1!$C$2</c:f>
              <c:strCache>
                <c:ptCount val="1"/>
                <c:pt idx="0">
                  <c:v>Lake Trout</c:v>
                </c:pt>
              </c:strCache>
            </c:strRef>
          </c:tx>
          <c:spPr>
            <a:gradFill>
              <a:gsLst>
                <a:gs pos="25000">
                  <a:srgbClr val="63260D"/>
                </a:gs>
                <a:gs pos="50000">
                  <a:schemeClr val="bg1"/>
                </a:gs>
              </a:gsLst>
              <a:lin ang="5400000" scaled="0"/>
            </a:gradFill>
            <a:ln>
              <a:solidFill>
                <a:srgbClr val="A94116"/>
              </a:solidFill>
            </a:ln>
          </c:spPr>
          <c:invertIfNegative val="0"/>
          <c:dPt>
            <c:idx val="0"/>
            <c:invertIfNegative val="0"/>
            <c:bubble3D val="0"/>
            <c:spPr>
              <a:gradFill flip="none" rotWithShape="1">
                <a:gsLst>
                  <a:gs pos="25000">
                    <a:srgbClr val="63260D"/>
                  </a:gs>
                  <a:gs pos="50000">
                    <a:schemeClr val="bg1"/>
                  </a:gs>
                </a:gsLst>
                <a:lin ang="5400000" scaled="0"/>
                <a:tileRect/>
              </a:gradFill>
              <a:ln>
                <a:solidFill>
                  <a:srgbClr val="A94116"/>
                </a:solidFill>
              </a:ln>
            </c:spPr>
            <c:extLst>
              <c:ext xmlns:c16="http://schemas.microsoft.com/office/drawing/2014/chart" uri="{C3380CC4-5D6E-409C-BE32-E72D297353CC}">
                <c16:uniqueId val="{00000001-6C5E-4A27-9CA4-F9D16DA73AB1}"/>
              </c:ext>
            </c:extLst>
          </c:dPt>
          <c:cat>
            <c:numRef>
              <c:f>Sheet1!$B$6:$B$22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Sheet1!$C$6:$C$22</c:f>
              <c:numCache>
                <c:formatCode>General</c:formatCode>
                <c:ptCount val="17"/>
                <c:pt idx="0">
                  <c:v>99</c:v>
                </c:pt>
                <c:pt idx="1">
                  <c:v>46</c:v>
                </c:pt>
                <c:pt idx="2">
                  <c:v>31</c:v>
                </c:pt>
                <c:pt idx="3">
                  <c:v>55</c:v>
                </c:pt>
                <c:pt idx="4">
                  <c:v>40</c:v>
                </c:pt>
                <c:pt idx="5">
                  <c:v>30</c:v>
                </c:pt>
                <c:pt idx="6">
                  <c:v>40</c:v>
                </c:pt>
                <c:pt idx="7">
                  <c:v>54</c:v>
                </c:pt>
                <c:pt idx="8">
                  <c:v>30</c:v>
                </c:pt>
                <c:pt idx="9">
                  <c:v>27</c:v>
                </c:pt>
                <c:pt idx="10">
                  <c:v>41</c:v>
                </c:pt>
                <c:pt idx="11">
                  <c:v>63.3</c:v>
                </c:pt>
                <c:pt idx="12">
                  <c:v>47.6</c:v>
                </c:pt>
                <c:pt idx="13">
                  <c:v>57.4</c:v>
                </c:pt>
                <c:pt idx="14">
                  <c:v>40.799999999999997</c:v>
                </c:pt>
                <c:pt idx="15">
                  <c:v>44.8</c:v>
                </c:pt>
                <c:pt idx="16">
                  <c:v>23.1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C5E-4A27-9CA4-F9D16DA73AB1}"/>
            </c:ext>
          </c:extLst>
        </c:ser>
        <c:ser>
          <c:idx val="1"/>
          <c:order val="1"/>
          <c:tx>
            <c:strRef>
              <c:f>Sheet1!$D$2</c:f>
              <c:strCache>
                <c:ptCount val="1"/>
                <c:pt idx="0">
                  <c:v>Atlantic Salmon</c:v>
                </c:pt>
              </c:strCache>
            </c:strRef>
          </c:tx>
          <c:spPr>
            <a:gradFill>
              <a:gsLst>
                <a:gs pos="25000">
                  <a:schemeClr val="tx1"/>
                </a:gs>
                <a:gs pos="50000">
                  <a:schemeClr val="bg1"/>
                </a:gs>
              </a:gsLst>
              <a:lin ang="5400000" scaled="0"/>
            </a:gradFill>
            <a:ln>
              <a:solidFill>
                <a:srgbClr val="63260D"/>
              </a:solidFill>
            </a:ln>
          </c:spPr>
          <c:invertIfNegative val="0"/>
          <c:dPt>
            <c:idx val="0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4-6C5E-4A27-9CA4-F9D16DA73AB1}"/>
              </c:ext>
            </c:extLst>
          </c:dPt>
          <c:dPt>
            <c:idx val="1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6-6C5E-4A27-9CA4-F9D16DA73AB1}"/>
              </c:ext>
            </c:extLst>
          </c:dPt>
          <c:dPt>
            <c:idx val="2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8-6C5E-4A27-9CA4-F9D16DA73AB1}"/>
              </c:ext>
            </c:extLst>
          </c:dPt>
          <c:dPt>
            <c:idx val="3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A-6C5E-4A27-9CA4-F9D16DA73AB1}"/>
              </c:ext>
            </c:extLst>
          </c:dPt>
          <c:dPt>
            <c:idx val="4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C-6C5E-4A27-9CA4-F9D16DA73AB1}"/>
              </c:ext>
            </c:extLst>
          </c:dPt>
          <c:dPt>
            <c:idx val="5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E-6C5E-4A27-9CA4-F9D16DA73AB1}"/>
              </c:ext>
            </c:extLst>
          </c:dPt>
          <c:dPt>
            <c:idx val="6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0-6C5E-4A27-9CA4-F9D16DA73AB1}"/>
              </c:ext>
            </c:extLst>
          </c:dPt>
          <c:dPt>
            <c:idx val="7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2-6C5E-4A27-9CA4-F9D16DA73AB1}"/>
              </c:ext>
            </c:extLst>
          </c:dPt>
          <c:dPt>
            <c:idx val="8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4-6C5E-4A27-9CA4-F9D16DA73AB1}"/>
              </c:ext>
            </c:extLst>
          </c:dPt>
          <c:dPt>
            <c:idx val="9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6-6C5E-4A27-9CA4-F9D16DA73AB1}"/>
              </c:ext>
            </c:extLst>
          </c:dPt>
          <c:dPt>
            <c:idx val="10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8-6C5E-4A27-9CA4-F9D16DA73AB1}"/>
              </c:ext>
            </c:extLst>
          </c:dPt>
          <c:dPt>
            <c:idx val="11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A-6C5E-4A27-9CA4-F9D16DA73AB1}"/>
              </c:ext>
            </c:extLst>
          </c:dPt>
          <c:dPt>
            <c:idx val="12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C-6C5E-4A27-9CA4-F9D16DA73AB1}"/>
              </c:ext>
            </c:extLst>
          </c:dPt>
          <c:dPt>
            <c:idx val="13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E-6C5E-4A27-9CA4-F9D16DA73AB1}"/>
              </c:ext>
            </c:extLst>
          </c:dPt>
          <c:cat>
            <c:numRef>
              <c:f>Sheet1!$B$6:$B$22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Sheet1!$D$6:$D$22</c:f>
              <c:numCache>
                <c:formatCode>General</c:formatCode>
                <c:ptCount val="17"/>
                <c:pt idx="0">
                  <c:v>70</c:v>
                </c:pt>
                <c:pt idx="1">
                  <c:v>74</c:v>
                </c:pt>
                <c:pt idx="2">
                  <c:v>38</c:v>
                </c:pt>
                <c:pt idx="3">
                  <c:v>32</c:v>
                </c:pt>
                <c:pt idx="4">
                  <c:v>15</c:v>
                </c:pt>
                <c:pt idx="5">
                  <c:v>19</c:v>
                </c:pt>
                <c:pt idx="6">
                  <c:v>21</c:v>
                </c:pt>
                <c:pt idx="7">
                  <c:v>19</c:v>
                </c:pt>
                <c:pt idx="8">
                  <c:v>15</c:v>
                </c:pt>
                <c:pt idx="9">
                  <c:v>19</c:v>
                </c:pt>
                <c:pt idx="10">
                  <c:v>19</c:v>
                </c:pt>
                <c:pt idx="11">
                  <c:v>16.5</c:v>
                </c:pt>
                <c:pt idx="12">
                  <c:v>28.4</c:v>
                </c:pt>
                <c:pt idx="13">
                  <c:v>19.5</c:v>
                </c:pt>
                <c:pt idx="14">
                  <c:v>16.3</c:v>
                </c:pt>
                <c:pt idx="15">
                  <c:v>6.1</c:v>
                </c:pt>
                <c:pt idx="16">
                  <c:v>8.8000000000000007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F-6C5E-4A27-9CA4-F9D16DA73A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-15"/>
        <c:axId val="247361920"/>
        <c:axId val="247363456"/>
      </c:barChart>
      <c:catAx>
        <c:axId val="247361920"/>
        <c:scaling>
          <c:orientation val="minMax"/>
        </c:scaling>
        <c:delete val="0"/>
        <c:axPos val="b"/>
        <c:numFmt formatCode="@" sourceLinked="0"/>
        <c:majorTickMark val="out"/>
        <c:minorTickMark val="none"/>
        <c:tickLblPos val="nextTo"/>
        <c:txPr>
          <a:bodyPr/>
          <a:lstStyle/>
          <a:p>
            <a:pPr>
              <a:defRPr sz="1400" b="1">
                <a:latin typeface="Arial Black" panose="020B0A04020102020204" pitchFamily="34" charset="0"/>
              </a:defRPr>
            </a:pPr>
            <a:endParaRPr lang="en-US"/>
          </a:p>
        </c:txPr>
        <c:crossAx val="247363456"/>
        <c:crosses val="autoZero"/>
        <c:auto val="1"/>
        <c:lblAlgn val="ctr"/>
        <c:lblOffset val="100"/>
        <c:tickLblSkip val="2"/>
        <c:tickMarkSkip val="1"/>
        <c:noMultiLvlLbl val="0"/>
      </c:catAx>
      <c:valAx>
        <c:axId val="247363456"/>
        <c:scaling>
          <c:orientation val="minMax"/>
          <c:max val="10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out"/>
        <c:tickLblPos val="nextTo"/>
        <c:txPr>
          <a:bodyPr/>
          <a:lstStyle/>
          <a:p>
            <a:pPr>
              <a:defRPr b="1">
                <a:latin typeface="Arial Black" panose="020B0A04020102020204" pitchFamily="34" charset="0"/>
              </a:defRPr>
            </a:pPr>
            <a:endParaRPr lang="en-US"/>
          </a:p>
        </c:txPr>
        <c:crossAx val="247361920"/>
        <c:crosses val="autoZero"/>
        <c:crossBetween val="between"/>
        <c:minorUnit val="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806725721784778"/>
          <c:y val="0.19358428113152523"/>
          <c:w val="0.8389049650043745"/>
          <c:h val="0.6828378536016331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Sheet1!$C$2</c:f>
              <c:strCache>
                <c:ptCount val="1"/>
                <c:pt idx="0">
                  <c:v>Lake Trout</c:v>
                </c:pt>
              </c:strCache>
            </c:strRef>
          </c:tx>
          <c:spPr>
            <a:gradFill>
              <a:gsLst>
                <a:gs pos="25000">
                  <a:srgbClr val="63260D"/>
                </a:gs>
                <a:gs pos="50000">
                  <a:schemeClr val="bg1"/>
                </a:gs>
              </a:gsLst>
              <a:lin ang="5400000" scaled="0"/>
            </a:gradFill>
            <a:ln>
              <a:solidFill>
                <a:srgbClr val="A94116"/>
              </a:solidFill>
            </a:ln>
          </c:spPr>
          <c:invertIfNegative val="0"/>
          <c:dPt>
            <c:idx val="0"/>
            <c:invertIfNegative val="0"/>
            <c:bubble3D val="0"/>
            <c:spPr>
              <a:gradFill flip="none" rotWithShape="1">
                <a:gsLst>
                  <a:gs pos="25000">
                    <a:srgbClr val="63260D"/>
                  </a:gs>
                  <a:gs pos="50000">
                    <a:schemeClr val="bg1"/>
                  </a:gs>
                </a:gsLst>
                <a:lin ang="5400000" scaled="0"/>
                <a:tileRect/>
              </a:gradFill>
              <a:ln>
                <a:solidFill>
                  <a:srgbClr val="A94116"/>
                </a:solidFill>
              </a:ln>
            </c:spPr>
            <c:extLst>
              <c:ext xmlns:c16="http://schemas.microsoft.com/office/drawing/2014/chart" uri="{C3380CC4-5D6E-409C-BE32-E72D297353CC}">
                <c16:uniqueId val="{00000001-6C5E-4A27-9CA4-F9D16DA73AB1}"/>
              </c:ext>
            </c:extLst>
          </c:dPt>
          <c:cat>
            <c:numRef>
              <c:f>Sheet1!$B$6:$B$22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Sheet1!$C$6:$C$22</c:f>
              <c:numCache>
                <c:formatCode>General</c:formatCode>
                <c:ptCount val="17"/>
                <c:pt idx="0">
                  <c:v>99</c:v>
                </c:pt>
                <c:pt idx="1">
                  <c:v>46</c:v>
                </c:pt>
                <c:pt idx="2">
                  <c:v>31</c:v>
                </c:pt>
                <c:pt idx="3">
                  <c:v>55</c:v>
                </c:pt>
                <c:pt idx="4">
                  <c:v>40</c:v>
                </c:pt>
                <c:pt idx="5">
                  <c:v>30</c:v>
                </c:pt>
                <c:pt idx="6">
                  <c:v>40</c:v>
                </c:pt>
                <c:pt idx="7">
                  <c:v>54</c:v>
                </c:pt>
                <c:pt idx="8">
                  <c:v>30</c:v>
                </c:pt>
                <c:pt idx="9">
                  <c:v>27</c:v>
                </c:pt>
                <c:pt idx="10">
                  <c:v>41</c:v>
                </c:pt>
                <c:pt idx="11">
                  <c:v>63.3</c:v>
                </c:pt>
                <c:pt idx="12">
                  <c:v>47.6</c:v>
                </c:pt>
                <c:pt idx="13">
                  <c:v>57.4</c:v>
                </c:pt>
                <c:pt idx="14">
                  <c:v>40.799999999999997</c:v>
                </c:pt>
                <c:pt idx="15">
                  <c:v>44.8</c:v>
                </c:pt>
                <c:pt idx="16">
                  <c:v>23.1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C5E-4A27-9CA4-F9D16DA73AB1}"/>
            </c:ext>
          </c:extLst>
        </c:ser>
        <c:ser>
          <c:idx val="1"/>
          <c:order val="1"/>
          <c:tx>
            <c:strRef>
              <c:f>Sheet1!$D$2</c:f>
              <c:strCache>
                <c:ptCount val="1"/>
                <c:pt idx="0">
                  <c:v>Atlantic Salmon</c:v>
                </c:pt>
              </c:strCache>
            </c:strRef>
          </c:tx>
          <c:spPr>
            <a:gradFill>
              <a:gsLst>
                <a:gs pos="25000">
                  <a:schemeClr val="tx1"/>
                </a:gs>
                <a:gs pos="50000">
                  <a:schemeClr val="bg1"/>
                </a:gs>
              </a:gsLst>
              <a:lin ang="5400000" scaled="0"/>
            </a:gradFill>
            <a:ln>
              <a:solidFill>
                <a:srgbClr val="63260D"/>
              </a:solidFill>
            </a:ln>
          </c:spPr>
          <c:invertIfNegative val="0"/>
          <c:dPt>
            <c:idx val="0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4-6C5E-4A27-9CA4-F9D16DA73AB1}"/>
              </c:ext>
            </c:extLst>
          </c:dPt>
          <c:dPt>
            <c:idx val="1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6-6C5E-4A27-9CA4-F9D16DA73AB1}"/>
              </c:ext>
            </c:extLst>
          </c:dPt>
          <c:dPt>
            <c:idx val="2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8-6C5E-4A27-9CA4-F9D16DA73AB1}"/>
              </c:ext>
            </c:extLst>
          </c:dPt>
          <c:dPt>
            <c:idx val="3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A-6C5E-4A27-9CA4-F9D16DA73AB1}"/>
              </c:ext>
            </c:extLst>
          </c:dPt>
          <c:dPt>
            <c:idx val="4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C-6C5E-4A27-9CA4-F9D16DA73AB1}"/>
              </c:ext>
            </c:extLst>
          </c:dPt>
          <c:dPt>
            <c:idx val="5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0E-6C5E-4A27-9CA4-F9D16DA73AB1}"/>
              </c:ext>
            </c:extLst>
          </c:dPt>
          <c:dPt>
            <c:idx val="6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0-6C5E-4A27-9CA4-F9D16DA73AB1}"/>
              </c:ext>
            </c:extLst>
          </c:dPt>
          <c:dPt>
            <c:idx val="7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2-6C5E-4A27-9CA4-F9D16DA73AB1}"/>
              </c:ext>
            </c:extLst>
          </c:dPt>
          <c:dPt>
            <c:idx val="8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4-6C5E-4A27-9CA4-F9D16DA73AB1}"/>
              </c:ext>
            </c:extLst>
          </c:dPt>
          <c:dPt>
            <c:idx val="9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6-6C5E-4A27-9CA4-F9D16DA73AB1}"/>
              </c:ext>
            </c:extLst>
          </c:dPt>
          <c:dPt>
            <c:idx val="10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8-6C5E-4A27-9CA4-F9D16DA73AB1}"/>
              </c:ext>
            </c:extLst>
          </c:dPt>
          <c:dPt>
            <c:idx val="11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A-6C5E-4A27-9CA4-F9D16DA73AB1}"/>
              </c:ext>
            </c:extLst>
          </c:dPt>
          <c:dPt>
            <c:idx val="12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C-6C5E-4A27-9CA4-F9D16DA73AB1}"/>
              </c:ext>
            </c:extLst>
          </c:dPt>
          <c:dPt>
            <c:idx val="13"/>
            <c:invertIfNegative val="0"/>
            <c:bubble3D val="0"/>
            <c:spPr>
              <a:gradFill>
                <a:gsLst>
                  <a:gs pos="25000">
                    <a:schemeClr val="tx1"/>
                  </a:gs>
                  <a:gs pos="50000">
                    <a:schemeClr val="bg1"/>
                  </a:gs>
                </a:gsLst>
                <a:lin ang="5400000" scaled="0"/>
              </a:gradFill>
              <a:ln>
                <a:solidFill>
                  <a:schemeClr val="bg1">
                    <a:lumMod val="50000"/>
                  </a:schemeClr>
                </a:solidFill>
              </a:ln>
            </c:spPr>
            <c:extLst>
              <c:ext xmlns:c16="http://schemas.microsoft.com/office/drawing/2014/chart" uri="{C3380CC4-5D6E-409C-BE32-E72D297353CC}">
                <c16:uniqueId val="{0000001E-6C5E-4A27-9CA4-F9D16DA73AB1}"/>
              </c:ext>
            </c:extLst>
          </c:dPt>
          <c:cat>
            <c:numRef>
              <c:f>Sheet1!$B$6:$B$22</c:f>
              <c:numCache>
                <c:formatCode>General</c:formatCode>
                <c:ptCount val="17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  <c:pt idx="11">
                  <c:v>2017</c:v>
                </c:pt>
                <c:pt idx="12">
                  <c:v>2018</c:v>
                </c:pt>
                <c:pt idx="13">
                  <c:v>2019</c:v>
                </c:pt>
                <c:pt idx="14">
                  <c:v>2020</c:v>
                </c:pt>
                <c:pt idx="15">
                  <c:v>2021</c:v>
                </c:pt>
                <c:pt idx="16">
                  <c:v>2022</c:v>
                </c:pt>
              </c:numCache>
            </c:numRef>
          </c:cat>
          <c:val>
            <c:numRef>
              <c:f>Sheet1!$D$6:$D$22</c:f>
              <c:numCache>
                <c:formatCode>General</c:formatCode>
                <c:ptCount val="17"/>
                <c:pt idx="0">
                  <c:v>70</c:v>
                </c:pt>
                <c:pt idx="1">
                  <c:v>74</c:v>
                </c:pt>
                <c:pt idx="2">
                  <c:v>38</c:v>
                </c:pt>
                <c:pt idx="3">
                  <c:v>32</c:v>
                </c:pt>
                <c:pt idx="4">
                  <c:v>15</c:v>
                </c:pt>
                <c:pt idx="5">
                  <c:v>19</c:v>
                </c:pt>
                <c:pt idx="6">
                  <c:v>21</c:v>
                </c:pt>
                <c:pt idx="7">
                  <c:v>19</c:v>
                </c:pt>
                <c:pt idx="8">
                  <c:v>15</c:v>
                </c:pt>
                <c:pt idx="9">
                  <c:v>19</c:v>
                </c:pt>
                <c:pt idx="10">
                  <c:v>19</c:v>
                </c:pt>
                <c:pt idx="11">
                  <c:v>16.5</c:v>
                </c:pt>
                <c:pt idx="12">
                  <c:v>28.4</c:v>
                </c:pt>
                <c:pt idx="13">
                  <c:v>19.5</c:v>
                </c:pt>
                <c:pt idx="14">
                  <c:v>16.3</c:v>
                </c:pt>
                <c:pt idx="15">
                  <c:v>6.1</c:v>
                </c:pt>
                <c:pt idx="16">
                  <c:v>8.8000000000000007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F-6C5E-4A27-9CA4-F9D16DA73A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-15"/>
        <c:axId val="247361920"/>
        <c:axId val="247363456"/>
      </c:barChart>
      <c:catAx>
        <c:axId val="247361920"/>
        <c:scaling>
          <c:orientation val="minMax"/>
        </c:scaling>
        <c:delete val="0"/>
        <c:axPos val="b"/>
        <c:numFmt formatCode="@" sourceLinked="0"/>
        <c:majorTickMark val="out"/>
        <c:minorTickMark val="none"/>
        <c:tickLblPos val="nextTo"/>
        <c:txPr>
          <a:bodyPr/>
          <a:lstStyle/>
          <a:p>
            <a:pPr>
              <a:defRPr sz="1400" b="1">
                <a:latin typeface="Arial Black" panose="020B0A04020102020204" pitchFamily="34" charset="0"/>
              </a:defRPr>
            </a:pPr>
            <a:endParaRPr lang="en-US"/>
          </a:p>
        </c:txPr>
        <c:crossAx val="247363456"/>
        <c:crosses val="autoZero"/>
        <c:auto val="1"/>
        <c:lblAlgn val="ctr"/>
        <c:lblOffset val="100"/>
        <c:tickLblSkip val="2"/>
        <c:tickMarkSkip val="1"/>
        <c:noMultiLvlLbl val="0"/>
      </c:catAx>
      <c:valAx>
        <c:axId val="247363456"/>
        <c:scaling>
          <c:orientation val="minMax"/>
          <c:max val="10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out"/>
        <c:tickLblPos val="nextTo"/>
        <c:txPr>
          <a:bodyPr/>
          <a:lstStyle/>
          <a:p>
            <a:pPr>
              <a:defRPr b="1">
                <a:latin typeface="Arial Black" panose="020B0A04020102020204" pitchFamily="34" charset="0"/>
              </a:defRPr>
            </a:pPr>
            <a:endParaRPr lang="en-US"/>
          </a:p>
        </c:txPr>
        <c:crossAx val="247361920"/>
        <c:crosses val="autoZero"/>
        <c:crossBetween val="between"/>
        <c:minorUnit val="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  <c:userShapes r:id="rId2"/>
</c:chartSpace>
</file>

<file path=ppt/comments/modernComment_137_847DD26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CC9E9F0-F8E2-4D85-907D-A098917BB736}" authorId="{BBF84639-FEE2-D751-5AEA-B699BB576322}" created="2024-02-12T20:50:34.971">
    <pc:sldMkLst xmlns:pc="http://schemas.microsoft.com/office/powerpoint/2013/main/command">
      <pc:docMk/>
      <pc:sldMk cId="2222838370" sldId="311"/>
    </pc:sldMkLst>
    <p188:replyLst>
      <p188:reply id="{91215A56-3026-4495-B368-DE61CFBA1CA6}" authorId="{A93622E8-9D95-E9D6-88E5-89E7F407D1B0}" created="2024-02-22T09:50:56.280">
        <p188:txBody>
          <a:bodyPr/>
          <a:lstStyle/>
          <a:p>
            <a:r>
              <a:rPr lang="en-US"/>
              <a:t>So sorry I didn't see this comment sooner, Eric! </a:t>
            </a:r>
          </a:p>
        </p188:txBody>
      </p188:reply>
      <p188:reply id="{60CB4866-D464-4633-AB7E-6575DA1897A0}" authorId="{B1495B63-CA4B-3076-E2A8-A6D1A9E2F8D4}" created="2024-02-22T14:18:57.902">
        <p188:txBody>
          <a:bodyPr/>
          <a:lstStyle/>
          <a:p>
            <a:r>
              <a:rPr lang="en-US"/>
              <a:t>No worries - I have some time this AM to drop in a slide focused on one of the segments if there is one you want to focus on</a:t>
            </a:r>
          </a:p>
        </p188:txBody>
      </p188:reply>
    </p188:replyLst>
    <p188:txBody>
      <a:bodyPr/>
      <a:lstStyle/>
      <a:p>
        <a:r>
          <a:rPr lang="en-US"/>
          <a:t>Ellen - if there is a segment that is close in representation to Lake Windermere, let me know and I can add a slide that focuses on that segment.</a:t>
        </a:r>
      </a:p>
    </p188:txBody>
  </p188:cm>
</p188:cmLst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0.11283</cdr:x>
      <cdr:y>0.78152</cdr:y>
    </cdr:from>
    <cdr:to>
      <cdr:x>0.94283</cdr:x>
      <cdr:y>0.78152</cdr:y>
    </cdr:to>
    <cdr:cxnSp macro="">
      <cdr:nvCxnSpPr>
        <cdr:cNvPr id="2" name="Straight Connector 1">
          <a:extLst xmlns:a="http://schemas.openxmlformats.org/drawingml/2006/main">
            <a:ext uri="{FF2B5EF4-FFF2-40B4-BE49-F238E27FC236}">
              <a16:creationId xmlns:a16="http://schemas.microsoft.com/office/drawing/2014/main" id="{E077F180-B38B-25B2-798C-7655567BF7DC}"/>
            </a:ext>
          </a:extLst>
        </cdr:cNvPr>
        <cdr:cNvCxnSpPr/>
      </cdr:nvCxnSpPr>
      <cdr:spPr>
        <a:xfrm xmlns:a="http://schemas.openxmlformats.org/drawingml/2006/main">
          <a:off x="1031711" y="5359662"/>
          <a:ext cx="7589520" cy="0"/>
        </a:xfrm>
        <a:prstGeom xmlns:a="http://schemas.openxmlformats.org/drawingml/2006/main" prst="line">
          <a:avLst/>
        </a:prstGeom>
        <a:ln xmlns:a="http://schemas.openxmlformats.org/drawingml/2006/main" w="50800">
          <a:solidFill>
            <a:schemeClr val="tx1"/>
          </a:solidFill>
          <a:prstDash val="sysDot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0.11283</cdr:x>
      <cdr:y>0.7137</cdr:y>
    </cdr:from>
    <cdr:to>
      <cdr:x>0.94283</cdr:x>
      <cdr:y>0.7137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68862822-E9B9-5F79-106A-3D365E1678CE}"/>
            </a:ext>
          </a:extLst>
        </cdr:cNvPr>
        <cdr:cNvCxnSpPr/>
      </cdr:nvCxnSpPr>
      <cdr:spPr>
        <a:xfrm xmlns:a="http://schemas.openxmlformats.org/drawingml/2006/main">
          <a:off x="1031711" y="4894582"/>
          <a:ext cx="7589520" cy="0"/>
        </a:xfrm>
        <a:prstGeom xmlns:a="http://schemas.openxmlformats.org/drawingml/2006/main" prst="line">
          <a:avLst/>
        </a:prstGeom>
        <a:ln xmlns:a="http://schemas.openxmlformats.org/drawingml/2006/main" w="50800">
          <a:solidFill>
            <a:srgbClr val="63260D"/>
          </a:solidFill>
          <a:prstDash val="sysDot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0.11283</cdr:x>
      <cdr:y>0.78152</cdr:y>
    </cdr:from>
    <cdr:to>
      <cdr:x>0.94283</cdr:x>
      <cdr:y>0.78152</cdr:y>
    </cdr:to>
    <cdr:cxnSp macro="">
      <cdr:nvCxnSpPr>
        <cdr:cNvPr id="2" name="Straight Connector 1">
          <a:extLst xmlns:a="http://schemas.openxmlformats.org/drawingml/2006/main">
            <a:ext uri="{FF2B5EF4-FFF2-40B4-BE49-F238E27FC236}">
              <a16:creationId xmlns:a16="http://schemas.microsoft.com/office/drawing/2014/main" id="{E077F180-B38B-25B2-798C-7655567BF7DC}"/>
            </a:ext>
          </a:extLst>
        </cdr:cNvPr>
        <cdr:cNvCxnSpPr/>
      </cdr:nvCxnSpPr>
      <cdr:spPr>
        <a:xfrm xmlns:a="http://schemas.openxmlformats.org/drawingml/2006/main">
          <a:off x="1031711" y="5359662"/>
          <a:ext cx="7589520" cy="0"/>
        </a:xfrm>
        <a:prstGeom xmlns:a="http://schemas.openxmlformats.org/drawingml/2006/main" prst="line">
          <a:avLst/>
        </a:prstGeom>
        <a:ln xmlns:a="http://schemas.openxmlformats.org/drawingml/2006/main" w="50800">
          <a:solidFill>
            <a:schemeClr val="tx1"/>
          </a:solidFill>
          <a:prstDash val="sysDot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0.11283</cdr:x>
      <cdr:y>0.7137</cdr:y>
    </cdr:from>
    <cdr:to>
      <cdr:x>0.94283</cdr:x>
      <cdr:y>0.7137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68862822-E9B9-5F79-106A-3D365E1678CE}"/>
            </a:ext>
          </a:extLst>
        </cdr:cNvPr>
        <cdr:cNvCxnSpPr/>
      </cdr:nvCxnSpPr>
      <cdr:spPr>
        <a:xfrm xmlns:a="http://schemas.openxmlformats.org/drawingml/2006/main">
          <a:off x="1031711" y="4894582"/>
          <a:ext cx="7589520" cy="0"/>
        </a:xfrm>
        <a:prstGeom xmlns:a="http://schemas.openxmlformats.org/drawingml/2006/main" prst="line">
          <a:avLst/>
        </a:prstGeom>
        <a:ln xmlns:a="http://schemas.openxmlformats.org/drawingml/2006/main" w="50800">
          <a:solidFill>
            <a:srgbClr val="63260D"/>
          </a:solidFill>
          <a:prstDash val="sysDot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CBDCD3-5E30-4A36-A017-120DCD45A76D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14463" y="1162050"/>
            <a:ext cx="4181475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73575"/>
            <a:ext cx="5607050" cy="36607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89F9A8-404E-47CF-94A0-271DA3798A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894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6491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881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589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210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881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7111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C26D0A-0B6D-644E-A7E1-B6227D732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DC4247-8344-C262-FC6C-698E9F0E00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E245F5-3FBF-AB59-FC31-AF0C087A80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881"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B785D8-8417-450E-841B-D1723433DF1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9688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1564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52C996-8771-5F9B-A586-18520DC19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3D0E65-91D9-E9C5-8EB6-5811D0018A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4A0335-03DC-917E-6A62-05E36404B9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AA44F-5289-7D06-1DE2-21A2696F1AE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5757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2C8298-1744-5A32-45CA-02B216C64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9880B4-37E8-C987-E216-F21073177A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911D17-7E07-DA50-E412-7080C6DBA8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93640-54ED-6297-CD09-2A8C48E99B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5241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2E985-4A53-7C97-FAE6-65125F0C97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A1913E-068E-354D-DB1D-8699CB8227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939800" y="750888"/>
            <a:ext cx="5006975" cy="375602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422B07-6FEA-9B8D-F3F1-4F6814620A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881">
              <a:defRPr/>
            </a:pPr>
            <a:endParaRPr lang="en-GB" sz="1300" b="1" kern="0" dirty="0">
              <a:ea typeface="Times New Roman" panose="02020603050405020304" pitchFamily="18" charset="0"/>
            </a:endParaRPr>
          </a:p>
          <a:p>
            <a:pPr defTabSz="965881">
              <a:defRPr/>
            </a:pPr>
            <a:endParaRPr lang="en-GB" dirty="0"/>
          </a:p>
          <a:p>
            <a:pPr defTabSz="965881"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A26715-F53F-47A0-6EBB-988E67A2B0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E68406-4A34-41D1-BD6F-6DBCA38AF729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99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0630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8825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3826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7025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729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4191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4533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0652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7606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5698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1398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5203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AA835A-E56B-4B3F-ABA8-B2F31778ABC7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1186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AA835A-E56B-4B3F-ABA8-B2F31778ABC7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9104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AA835A-E56B-4B3F-ABA8-B2F31778ABC7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70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6520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6491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AA835A-E56B-4B3F-ABA8-B2F31778ABC7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3948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70329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9231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552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is a sail that a local artist designed as part of a competition we held in 2020. The sail was hosted by the local Community Sailing Center in Burlington, VT – one of the busiest areas of the lake – lots of visibility from other boaters as well as people enjoying time at the nearby lakeshore park.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7608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75D3EA-61AB-43A9-A487-6CC206A429C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56990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7513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AA835A-E56B-4B3F-ABA8-B2F31778ABC7}" type="slidenum">
              <a:rPr lang="en-US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28643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69886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75532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97050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29251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59224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83077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35604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75D3EA-61AB-43A9-A487-6CC206A429C7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88002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7C01BF-3B9C-4650-975C-00BEA9C0472A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72819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6A8816-DDAE-4C07-B6C8-467373000265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58124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6A8816-DDAE-4C07-B6C8-467373000265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81998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81082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79972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9280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2080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36961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89F9A8-404E-47CF-94A0-271DA3798A3B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177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409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513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999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8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939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790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248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037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124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477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689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AAEB8F-1AE0-4CBA-A473-818B858AD5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888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876BAE9-7B3F-344C-A8CD-B8300E1BA3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273" t="50000" r="-5067" b="32948"/>
          <a:stretch/>
        </p:blipFill>
        <p:spPr>
          <a:xfrm>
            <a:off x="-1" y="-25400"/>
            <a:ext cx="6705601" cy="605118"/>
          </a:xfrm>
          <a:prstGeom prst="rect">
            <a:avLst/>
          </a:prstGeom>
        </p:spPr>
      </p:pic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3B818101-A646-6F44-9818-2F2C3712552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28600" y="335666"/>
            <a:ext cx="4095750" cy="25488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None/>
              <a:defRPr sz="2000" b="1" cap="all" baseline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half" idx="2"/>
          </p:nvPr>
        </p:nvSpPr>
        <p:spPr>
          <a:xfrm>
            <a:off x="749300" y="1981200"/>
            <a:ext cx="8166100" cy="368458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>
                <a:schemeClr val="tx2"/>
              </a:buClr>
              <a:defRPr sz="2800"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 sz="2400">
                <a:solidFill>
                  <a:schemeClr val="tx2"/>
                </a:solidFill>
              </a:defRPr>
            </a:lvl2pPr>
            <a:lvl3pPr>
              <a:buClr>
                <a:schemeClr val="tx2"/>
              </a:buClr>
              <a:defRPr sz="2400">
                <a:solidFill>
                  <a:schemeClr val="tx2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749300" y="638857"/>
            <a:ext cx="8137876" cy="1215343"/>
          </a:xfrm>
          <a:prstGeom prst="rect">
            <a:avLst/>
          </a:prstGeom>
        </p:spPr>
        <p:txBody>
          <a:bodyPr anchor="ctr"/>
          <a:lstStyle>
            <a:lvl1pPr marL="0" algn="l">
              <a:buClr>
                <a:schemeClr val="tx2"/>
              </a:buClr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43700" y="6248399"/>
            <a:ext cx="632176" cy="30918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216FFBB-81A4-A34E-A5E0-02AFBB740129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3C21507F-DF5D-8541-9685-F8F4054FEA5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312376" y="5948174"/>
            <a:ext cx="1270000" cy="833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519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2897BA8-2408-5C44-95C6-3AB82B228F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6" t="21935" r="43374" b="5881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C1D3A53-7E1D-5F47-85EF-D3C8CA757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524" y="635000"/>
            <a:ext cx="8096952" cy="2286000"/>
          </a:xfrm>
          <a:prstGeom prst="rect">
            <a:avLst/>
          </a:prstGeom>
          <a:noFill/>
        </p:spPr>
        <p:txBody>
          <a:bodyPr anchor="b"/>
          <a:lstStyle>
            <a:lvl1pPr marL="0" algn="ctr">
              <a:defRPr sz="4800" cap="all" baseline="0">
                <a:solidFill>
                  <a:schemeClr val="tx1"/>
                </a:solidFill>
                <a:effectLst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A0E599A-423D-4C42-8723-89D66427EE4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866900" y="3065436"/>
            <a:ext cx="5410200" cy="1524000"/>
          </a:xfrm>
        </p:spPr>
        <p:txBody>
          <a:bodyPr>
            <a:normAutofit/>
          </a:bodyPr>
          <a:lstStyle>
            <a:lvl1pPr algn="ctr"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51824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81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7D36CE-BD56-4679-9CF3-8BB2C6F4385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6532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5041205" cy="11430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A972F83-0657-4730-B7B9-0AB5D624492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5659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729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7E51D5-A128-4955-AEC6-24DEB73A71E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2625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A1992DA-3EAC-47AE-8A38-B2CFB7FB2CE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5655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1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1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A8BF9C-1461-491C-A486-6B1E552D246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914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4493DE6-5225-444A-A49F-BBF64C6A113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783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57A0E3-A333-4E09-BE8E-91AAE0D2610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1081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EF1015-C6FE-4FB7-9496-FC7F827CAA1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204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464A02-272C-4A0B-B234-1D3AB547DE6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6425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CB47AFE-1F44-4BFB-8C27-ADF6A3132A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9832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7D83E7-6366-4428-A479-04FDCA85F4D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46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image" Target="../media/image5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7BA54A-52B9-4B6E-A14C-80995FFD77A6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4B5A93-6B45-49E1-9135-2E94DAAE6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021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48355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4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63713" y="6245225"/>
            <a:ext cx="60483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 i="1">
                <a:solidFill>
                  <a:schemeClr val="folHlink"/>
                </a:solidFill>
                <a:latin typeface="+mn-lt"/>
              </a:defRPr>
            </a:lvl1pPr>
          </a:lstStyle>
          <a:p>
            <a:r>
              <a:rPr lang="en-GB"/>
              <a:t>ACT champions community and rural issues</a:t>
            </a:r>
          </a:p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812088" y="6245225"/>
            <a:ext cx="87471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bg2"/>
                </a:solidFill>
              </a:defRPr>
            </a:lvl1pPr>
          </a:lstStyle>
          <a:p>
            <a:fld id="{4832A6D3-B03D-4ACA-8EA3-1FCEAFBE2CB8}" type="slidenum">
              <a:rPr lang="en-GB"/>
              <a:pPr/>
              <a:t>‹#›</a:t>
            </a:fld>
            <a:endParaRPr lang="en-GB"/>
          </a:p>
        </p:txBody>
      </p:sp>
      <p:pic>
        <p:nvPicPr>
          <p:cNvPr id="1034" name="Picture 10" descr="ACT Segment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" y="5703888"/>
            <a:ext cx="1476375" cy="1154112"/>
          </a:xfrm>
          <a:prstGeom prst="rect">
            <a:avLst/>
          </a:prstGeom>
          <a:noFill/>
        </p:spPr>
      </p:pic>
      <p:pic>
        <p:nvPicPr>
          <p:cNvPr id="1035" name="Picture 11" descr="ACT Logo 2012-09"/>
          <p:cNvPicPr>
            <a:picLocks noChangeAspect="1" noChangeArrowheads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364273" y="188915"/>
            <a:ext cx="3570287" cy="12668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58940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folHlink"/>
          </a:solidFill>
          <a:latin typeface="Arial Rounded MT Bold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accent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accent2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accent2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accent2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microsoft.com/office/2007/relationships/hdphoto" Target="../media/hdphoto1.wdp"/><Relationship Id="rId4" Type="http://schemas.openxmlformats.org/officeDocument/2006/relationships/image" Target="../media/image4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microsoft.com/office/2007/relationships/hdphoto" Target="../media/hdphoto1.wdp"/><Relationship Id="rId4" Type="http://schemas.openxmlformats.org/officeDocument/2006/relationships/image" Target="../media/image4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5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2.png"/><Relationship Id="rId4" Type="http://schemas.openxmlformats.org/officeDocument/2006/relationships/image" Target="../media/image6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png"/><Relationship Id="rId4" Type="http://schemas.openxmlformats.org/officeDocument/2006/relationships/image" Target="../media/image4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png"/><Relationship Id="rId4" Type="http://schemas.openxmlformats.org/officeDocument/2006/relationships/image" Target="../media/image4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png"/><Relationship Id="rId4" Type="http://schemas.openxmlformats.org/officeDocument/2006/relationships/image" Target="../media/image4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png"/><Relationship Id="rId4" Type="http://schemas.openxmlformats.org/officeDocument/2006/relationships/image" Target="../media/image44.png"/></Relationships>
</file>

<file path=ppt/slides/_rels/slide50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37_847DD262.xml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4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6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gi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onlinelibrary.wiley.com/doi/full/10.1111/j.1936-704X.2021.3358.x" TargetMode="Externa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4.png"/><Relationship Id="rId4" Type="http://schemas.openxmlformats.org/officeDocument/2006/relationships/hyperlink" Target="mailto:mvaughan@lcbp.org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1.jpeg"/><Relationship Id="rId5" Type="http://schemas.openxmlformats.org/officeDocument/2006/relationships/image" Target="../media/image44.png"/><Relationship Id="rId4" Type="http://schemas.openxmlformats.org/officeDocument/2006/relationships/hyperlink" Target="mailto:mvaughan@lcbp.org" TargetMode="Externa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456615"/>
            <a:ext cx="8712968" cy="1170732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en-US" sz="3600" dirty="0">
                <a:solidFill>
                  <a:srgbClr val="99CC00"/>
                </a:solidFill>
              </a:rPr>
              <a:t>The Lake Champlain Basin Program:</a:t>
            </a:r>
            <a:br>
              <a:rPr lang="en-GB" sz="3600" dirty="0">
                <a:solidFill>
                  <a:srgbClr val="99CC00"/>
                </a:solidFill>
              </a:rPr>
            </a:br>
            <a:r>
              <a:rPr lang="en-GB" sz="3600" dirty="0">
                <a:solidFill>
                  <a:srgbClr val="99CC00"/>
                </a:solidFill>
              </a:rPr>
              <a:t>What can we learn for Windermere?</a:t>
            </a:r>
            <a:endParaRPr lang="en-US" sz="3600" dirty="0">
              <a:solidFill>
                <a:srgbClr val="99CC00"/>
              </a:solidFill>
            </a:endParaRPr>
          </a:p>
        </p:txBody>
      </p:sp>
      <p:pic>
        <p:nvPicPr>
          <p:cNvPr id="1026" name="Picture 2" descr="The Lake Champlain Basin Programme: What can we learn for Windermere?">
            <a:extLst>
              <a:ext uri="{FF2B5EF4-FFF2-40B4-BE49-F238E27FC236}">
                <a16:creationId xmlns:a16="http://schemas.microsoft.com/office/drawing/2014/main" id="{EB5E3E29-725F-62FC-B97E-705C2F03CF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80927"/>
            <a:ext cx="9144000" cy="462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pic>
        <p:nvPicPr>
          <p:cNvPr id="5" name="Picture 4" descr="ACT Oval 2012.JPG"/>
          <p:cNvPicPr>
            <a:picLocks noChangeAspect="1"/>
          </p:cNvPicPr>
          <p:nvPr/>
        </p:nvPicPr>
        <p:blipFill>
          <a:blip r:embed="rId3" cstate="print"/>
          <a:srcRect l="11764" t="3634" r="11764"/>
          <a:stretch>
            <a:fillRect/>
          </a:stretch>
        </p:blipFill>
        <p:spPr>
          <a:xfrm>
            <a:off x="611560" y="1336422"/>
            <a:ext cx="5400600" cy="44059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D235D3-F980-4CDB-30BC-1802C1937776}"/>
              </a:ext>
            </a:extLst>
          </p:cNvPr>
          <p:cNvSpPr txBox="1"/>
          <p:nvPr/>
        </p:nvSpPr>
        <p:spPr>
          <a:xfrm>
            <a:off x="6156176" y="3803405"/>
            <a:ext cx="273630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Times New Roman" panose="02020603050405020304" pitchFamily="18" charset="0"/>
              <a:cs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srgbClr val="2D2D8A"/>
                </a:solidFill>
                <a:effectLst/>
                <a:uLnTx/>
                <a:uFillTx/>
                <a:latin typeface="Arial" charset="0"/>
                <a:ea typeface="Times New Roman" panose="02020603050405020304" pitchFamily="18" charset="0"/>
                <a:cs typeface="Arial" charset="0"/>
              </a:rPr>
              <a:t>Fran Richardson,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srgbClr val="2D2D8A"/>
                </a:solidFill>
                <a:effectLst/>
                <a:uLnTx/>
                <a:uFillTx/>
                <a:latin typeface="Arial" charset="0"/>
                <a:ea typeface="Times New Roman" panose="02020603050405020304" pitchFamily="18" charset="0"/>
                <a:cs typeface="Arial" charset="0"/>
              </a:rPr>
              <a:t>Carole Barr &amp;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srgbClr val="2D2D8A"/>
                </a:solidFill>
                <a:effectLst/>
                <a:uLnTx/>
                <a:uFillTx/>
                <a:latin typeface="Arial" charset="0"/>
                <a:ea typeface="Times New Roman" panose="02020603050405020304" pitchFamily="18" charset="0"/>
                <a:cs typeface="Arial" charset="0"/>
              </a:rPr>
              <a:t>Lorrainne Smyth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 dirty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 dirty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268760"/>
            <a:ext cx="8568952" cy="4464496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en-US" sz="5400" dirty="0">
                <a:solidFill>
                  <a:srgbClr val="99CC00"/>
                </a:solidFill>
              </a:rPr>
              <a:t>Welcome</a:t>
            </a:r>
            <a:br>
              <a:rPr lang="en-US" dirty="0">
                <a:solidFill>
                  <a:srgbClr val="99CC00"/>
                </a:solidFill>
              </a:rPr>
            </a:br>
            <a:br>
              <a:rPr lang="en-US" dirty="0">
                <a:solidFill>
                  <a:srgbClr val="99CC00"/>
                </a:solidFill>
              </a:rPr>
            </a:br>
            <a:r>
              <a:rPr lang="en-US" sz="3600" dirty="0">
                <a:solidFill>
                  <a:schemeClr val="accent6"/>
                </a:solidFill>
              </a:rPr>
              <a:t>Thanks for coming, </a:t>
            </a:r>
            <a:br>
              <a:rPr lang="en-US" sz="3600" dirty="0">
                <a:solidFill>
                  <a:schemeClr val="accent6"/>
                </a:solidFill>
              </a:rPr>
            </a:br>
            <a:r>
              <a:rPr lang="en-US" sz="3600" dirty="0">
                <a:solidFill>
                  <a:schemeClr val="accent6"/>
                </a:solidFill>
              </a:rPr>
              <a:t>and to those who are joining us online</a:t>
            </a:r>
            <a:br>
              <a:rPr lang="en-US" sz="3600" dirty="0">
                <a:solidFill>
                  <a:schemeClr val="accent6"/>
                </a:solidFill>
              </a:rPr>
            </a:br>
            <a:br>
              <a:rPr lang="en-US" sz="3600" dirty="0">
                <a:solidFill>
                  <a:schemeClr val="accent6"/>
                </a:solidFill>
              </a:rPr>
            </a:br>
            <a:r>
              <a:rPr lang="en-US" sz="3200" b="0" dirty="0">
                <a:solidFill>
                  <a:schemeClr val="accent6"/>
                </a:solidFill>
              </a:rPr>
              <a:t>A note on format and etiquette!</a:t>
            </a:r>
            <a:endParaRPr lang="en-US" b="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514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942B736-5E28-8A82-EB8C-A30E8C37BFF6}"/>
              </a:ext>
            </a:extLst>
          </p:cNvPr>
          <p:cNvSpPr txBox="1">
            <a:spLocks/>
          </p:cNvSpPr>
          <p:nvPr/>
        </p:nvSpPr>
        <p:spPr bwMode="auto">
          <a:xfrm>
            <a:off x="431540" y="4802752"/>
            <a:ext cx="8280919" cy="864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accent2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accent2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 Rounded MT Bold"/>
                <a:ea typeface="Times New Roman" panose="02020603050405020304" pitchFamily="18" charset="0"/>
                <a:cs typeface="Arial"/>
              </a:rPr>
              <a:t>ACT is working with people who live here to have a voice in the conversation about water quality in Windermere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Arial Rounded MT Bold"/>
              <a:ea typeface="Times New Roman" panose="02020603050405020304" pitchFamily="18" charset="0"/>
              <a:cs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 Rounded MT Bold"/>
                <a:ea typeface="Times New Roman" panose="02020603050405020304" pitchFamily="18" charset="0"/>
                <a:cs typeface="Arial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ECD5F01-DE6A-2662-8F7B-6D7D10DDE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663" y="2487295"/>
            <a:ext cx="3964674" cy="205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A81440A-58F0-FEA8-A5A4-8DC58B34C155}"/>
              </a:ext>
            </a:extLst>
          </p:cNvPr>
          <p:cNvSpPr txBox="1">
            <a:spLocks/>
          </p:cNvSpPr>
          <p:nvPr/>
        </p:nvSpPr>
        <p:spPr bwMode="auto">
          <a:xfrm>
            <a:off x="233264" y="1494385"/>
            <a:ext cx="8910736" cy="864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accent2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accent2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 Rounded MT Bold"/>
                <a:ea typeface="Times New Roman" panose="02020603050405020304" pitchFamily="18" charset="0"/>
                <a:cs typeface="Arial"/>
              </a:rPr>
              <a:t>We support communities and agencies to have big and difficult conversations in a different way.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Arial Rounded MT Bold"/>
              <a:ea typeface="Times New Roman" panose="02020603050405020304" pitchFamily="18" charset="0"/>
              <a:cs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 Rounded MT Bold"/>
                <a:ea typeface="Times New Roman" panose="02020603050405020304" pitchFamily="18" charset="0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1263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2C9267-84B5-4AC6-6F37-829FCF693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6BA980-9643-71F5-44D2-3D363364B9D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pic>
        <p:nvPicPr>
          <p:cNvPr id="2050" name="Picture 2" descr="South Cumbria Rivers Trust | Prince Albert Angling Society">
            <a:extLst>
              <a:ext uri="{FF2B5EF4-FFF2-40B4-BE49-F238E27FC236}">
                <a16:creationId xmlns:a16="http://schemas.microsoft.com/office/drawing/2014/main" id="{4564E706-39B4-A10A-C646-E57802739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38298"/>
            <a:ext cx="3603489" cy="178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group of people working in a field&#10;&#10;Description automatically generated">
            <a:extLst>
              <a:ext uri="{FF2B5EF4-FFF2-40B4-BE49-F238E27FC236}">
                <a16:creationId xmlns:a16="http://schemas.microsoft.com/office/drawing/2014/main" id="{DB703299-1BF7-FBC2-D2F0-E4B5E5B45A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17799"/>
            <a:ext cx="9030164" cy="2940201"/>
          </a:xfrm>
          <a:prstGeom prst="rect">
            <a:avLst/>
          </a:prstGeom>
        </p:spPr>
      </p:pic>
      <p:pic>
        <p:nvPicPr>
          <p:cNvPr id="6" name="Picture 5" descr="A lake with mountains in the background&#10;&#10;Description automatically generated">
            <a:extLst>
              <a:ext uri="{FF2B5EF4-FFF2-40B4-BE49-F238E27FC236}">
                <a16:creationId xmlns:a16="http://schemas.microsoft.com/office/drawing/2014/main" id="{87749955-0870-40AF-66CE-1D0754651B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1653" y="203727"/>
            <a:ext cx="4320481" cy="335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368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pic>
        <p:nvPicPr>
          <p:cNvPr id="7" name="Picture 6" descr="A brochure with a person and a child&#10;&#10;Description automatically generated">
            <a:extLst>
              <a:ext uri="{FF2B5EF4-FFF2-40B4-BE49-F238E27FC236}">
                <a16:creationId xmlns:a16="http://schemas.microsoft.com/office/drawing/2014/main" id="{7841ED94-B363-83F5-1134-2E1631F56B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279" y="0"/>
            <a:ext cx="9707279" cy="6858000"/>
          </a:xfrm>
          <a:prstGeom prst="rect">
            <a:avLst/>
          </a:prstGeom>
        </p:spPr>
      </p:pic>
      <p:pic>
        <p:nvPicPr>
          <p:cNvPr id="5" name="Picture 4" descr="A graph showing different types of substances&#10;&#10;Description automatically generated with medium confidence">
            <a:extLst>
              <a:ext uri="{FF2B5EF4-FFF2-40B4-BE49-F238E27FC236}">
                <a16:creationId xmlns:a16="http://schemas.microsoft.com/office/drawing/2014/main" id="{0EEF51F9-F7C7-0314-981A-9D822876FC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279" y="3544336"/>
            <a:ext cx="6948264" cy="3177139"/>
          </a:xfrm>
          <a:prstGeom prst="rect">
            <a:avLst/>
          </a:prstGeom>
        </p:spPr>
      </p:pic>
      <p:pic>
        <p:nvPicPr>
          <p:cNvPr id="22" name="Picture 21" descr="A screenshot of a website&#10;&#10;Description automatically generated">
            <a:extLst>
              <a:ext uri="{FF2B5EF4-FFF2-40B4-BE49-F238E27FC236}">
                <a16:creationId xmlns:a16="http://schemas.microsoft.com/office/drawing/2014/main" id="{35DBC465-6BEA-D2AD-8F0A-FC2AD092B7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7659" y="136525"/>
            <a:ext cx="5957753" cy="3672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69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C441B-56CD-8923-B4EC-61EA9392F5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BFB2C6-F261-8934-7D66-E8935723E8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pic>
        <p:nvPicPr>
          <p:cNvPr id="17" name="Picture 16" descr="A map of a river&#10;&#10;Description automatically generated">
            <a:extLst>
              <a:ext uri="{FF2B5EF4-FFF2-40B4-BE49-F238E27FC236}">
                <a16:creationId xmlns:a16="http://schemas.microsoft.com/office/drawing/2014/main" id="{156BE2B7-6B24-387E-B92A-34120D92D6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7399" y="0"/>
            <a:ext cx="6826601" cy="3778444"/>
          </a:xfrm>
          <a:prstGeom prst="rect">
            <a:avLst/>
          </a:prstGeom>
        </p:spPr>
      </p:pic>
      <p:pic>
        <p:nvPicPr>
          <p:cNvPr id="15" name="Picture 14" descr="Two women holding up a booklet&#10;&#10;Description automatically generated">
            <a:extLst>
              <a:ext uri="{FF2B5EF4-FFF2-40B4-BE49-F238E27FC236}">
                <a16:creationId xmlns:a16="http://schemas.microsoft.com/office/drawing/2014/main" id="{A235EA37-ACCA-5B62-1B31-1F9D525D66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66418"/>
            <a:ext cx="6715694" cy="499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23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D94F59-3789-E0C0-7076-D720CDFB4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AF3ACF-56C2-6205-0A88-F51CABBC08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pic>
        <p:nvPicPr>
          <p:cNvPr id="19" name="Picture 18" descr="A close-up of a map&#10;&#10;Description automatically generated">
            <a:extLst>
              <a:ext uri="{FF2B5EF4-FFF2-40B4-BE49-F238E27FC236}">
                <a16:creationId xmlns:a16="http://schemas.microsoft.com/office/drawing/2014/main" id="{06D3132C-4FD0-05E3-EA58-6E6B25C291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865" y="2476651"/>
            <a:ext cx="8884107" cy="4445228"/>
          </a:xfrm>
          <a:prstGeom prst="rect">
            <a:avLst/>
          </a:prstGeom>
        </p:spPr>
      </p:pic>
      <p:pic>
        <p:nvPicPr>
          <p:cNvPr id="11" name="Picture 10" descr="A logo with a person in the middle&#10;&#10;Description automatically generated">
            <a:extLst>
              <a:ext uri="{FF2B5EF4-FFF2-40B4-BE49-F238E27FC236}">
                <a16:creationId xmlns:a16="http://schemas.microsoft.com/office/drawing/2014/main" id="{68EA2408-9C22-DCAC-845A-84BD274F6A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534" y="1597383"/>
            <a:ext cx="4148466" cy="366323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A4CA0-F7A1-9B7D-D6AA-D117366AAE08}"/>
              </a:ext>
            </a:extLst>
          </p:cNvPr>
          <p:cNvSpPr txBox="1">
            <a:spLocks/>
          </p:cNvSpPr>
          <p:nvPr/>
        </p:nvSpPr>
        <p:spPr bwMode="auto">
          <a:xfrm>
            <a:off x="308366" y="548680"/>
            <a:ext cx="3178696" cy="1794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accent2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accent2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accent2"/>
                </a:solidFill>
                <a:latin typeface="+mn-lt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 Rounded MT Bold"/>
                <a:ea typeface="Times New Roman" panose="02020603050405020304" pitchFamily="18" charset="0"/>
                <a:cs typeface="Arial"/>
              </a:rPr>
              <a:t> </a:t>
            </a: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Arial Rounded MT Bold"/>
              <a:ea typeface="Times New Roman" panose="02020603050405020304" pitchFamily="18" charset="0"/>
              <a:cs typeface="Arial"/>
            </a:endParaRPr>
          </a:p>
        </p:txBody>
      </p:sp>
      <p:pic>
        <p:nvPicPr>
          <p:cNvPr id="8" name="Picture 7" descr="A group of people sitting on a stage&#10;&#10;Description automatically generated">
            <a:extLst>
              <a:ext uri="{FF2B5EF4-FFF2-40B4-BE49-F238E27FC236}">
                <a16:creationId xmlns:a16="http://schemas.microsoft.com/office/drawing/2014/main" id="{0230EEDC-E255-1044-A4F1-94CE1395D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865" y="-36196"/>
            <a:ext cx="5032399" cy="3267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36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2AC70-40C8-3D11-C842-CDBAD58C4B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9C7FBF-E293-58EB-04C0-E77731AE97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1" u="none" strike="noStrike" kern="1200" cap="none" spc="0" normalizeH="0" baseline="0" noProof="0">
                <a:ln>
                  <a:noFill/>
                </a:ln>
                <a:solidFill>
                  <a:srgbClr val="99CC00"/>
                </a:solidFill>
                <a:effectLst/>
                <a:uLnTx/>
                <a:uFillTx/>
                <a:latin typeface="Arial Rounded MT Bold"/>
                <a:ea typeface="+mn-ea"/>
                <a:cs typeface="Arial" charset="0"/>
              </a:rPr>
              <a:t>ACT champions community and rural issues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>
              <a:ln>
                <a:noFill/>
              </a:ln>
              <a:solidFill>
                <a:srgbClr val="99CC00"/>
              </a:solidFill>
              <a:effectLst/>
              <a:uLnTx/>
              <a:uFillTx/>
              <a:latin typeface="Arial Rounded MT Bold"/>
              <a:ea typeface="+mn-ea"/>
              <a:cs typeface="Arial" charset="0"/>
            </a:endParaRPr>
          </a:p>
        </p:txBody>
      </p:sp>
      <p:pic>
        <p:nvPicPr>
          <p:cNvPr id="5" name="Picture 4" descr="A person reading a book&#10;&#10;Description automatically generated">
            <a:extLst>
              <a:ext uri="{FF2B5EF4-FFF2-40B4-BE49-F238E27FC236}">
                <a16:creationId xmlns:a16="http://schemas.microsoft.com/office/drawing/2014/main" id="{85A70C3A-3BF5-7CC3-570F-B2AD050CF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136" y="2914379"/>
            <a:ext cx="7776864" cy="2898262"/>
          </a:xfrm>
          <a:prstGeom prst="rect">
            <a:avLst/>
          </a:prstGeom>
        </p:spPr>
      </p:pic>
      <p:pic>
        <p:nvPicPr>
          <p:cNvPr id="8" name="Picture 7" descr="A cartoon of a landscape&#10;&#10;Description automatically generated with medium confidence">
            <a:extLst>
              <a:ext uri="{FF2B5EF4-FFF2-40B4-BE49-F238E27FC236}">
                <a16:creationId xmlns:a16="http://schemas.microsoft.com/office/drawing/2014/main" id="{5C8D0F70-10BF-5FD3-FE37-595B637D4C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773" y="536252"/>
            <a:ext cx="5002795" cy="216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64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32" y="0"/>
            <a:ext cx="5395134" cy="68580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89" t="65869" r="14840" b="29316"/>
          <a:stretch/>
        </p:blipFill>
        <p:spPr>
          <a:xfrm>
            <a:off x="3644899" y="4533900"/>
            <a:ext cx="1104901" cy="3302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622FEF4-9F56-499A-BF72-1A29244753E0}"/>
              </a:ext>
            </a:extLst>
          </p:cNvPr>
          <p:cNvSpPr txBox="1"/>
          <p:nvPr/>
        </p:nvSpPr>
        <p:spPr>
          <a:xfrm>
            <a:off x="5428648" y="357266"/>
            <a:ext cx="3424411" cy="61863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>
                <a:solidFill>
                  <a:schemeClr val="bg1"/>
                </a:solidFill>
                <a:latin typeface="Gill Sans MT"/>
              </a:rPr>
              <a:t>Lake Champlain – context, progress, and applications to Windermere</a:t>
            </a:r>
            <a:endParaRPr lang="en-US" sz="3600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endParaRPr lang="en-US" sz="3600">
              <a:solidFill>
                <a:schemeClr val="bg1"/>
              </a:solidFill>
              <a:latin typeface="Gill Sans MT"/>
            </a:endParaRPr>
          </a:p>
          <a:p>
            <a:r>
              <a:rPr lang="en-US" sz="2400" i="1">
                <a:solidFill>
                  <a:schemeClr val="bg1"/>
                </a:solidFill>
                <a:latin typeface="Gill Sans MT"/>
              </a:rPr>
              <a:t>February 22, 2024</a:t>
            </a:r>
            <a:endParaRPr lang="en-US" sz="1600" i="1">
              <a:solidFill>
                <a:schemeClr val="bg1"/>
              </a:solidFill>
              <a:latin typeface="Gill Sans MT"/>
            </a:endParaRPr>
          </a:p>
          <a:p>
            <a:endParaRPr lang="en-US" sz="2800" i="1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r>
              <a:rPr lang="en-US" sz="3200" i="1">
                <a:solidFill>
                  <a:schemeClr val="bg1"/>
                </a:solidFill>
                <a:latin typeface="Gill Sans MT"/>
              </a:rPr>
              <a:t>Ellen Kujawa</a:t>
            </a:r>
          </a:p>
          <a:p>
            <a:r>
              <a:rPr lang="en-US" sz="3200" i="1">
                <a:solidFill>
                  <a:schemeClr val="bg1"/>
                </a:solidFill>
                <a:latin typeface="Gill Sans MT"/>
              </a:rPr>
              <a:t>PhD student, University of Cambridge</a:t>
            </a:r>
            <a:endParaRPr lang="en-US" sz="3200" i="1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pic>
        <p:nvPicPr>
          <p:cNvPr id="4" name="Picture 3" descr="A logo for a sports team&#10;&#10;Description automatically generated">
            <a:extLst>
              <a:ext uri="{FF2B5EF4-FFF2-40B4-BE49-F238E27FC236}">
                <a16:creationId xmlns:a16="http://schemas.microsoft.com/office/drawing/2014/main" id="{57562EE5-6023-8227-22A5-2CBC6CF53A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32" y="175305"/>
            <a:ext cx="1375575" cy="128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39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AD8C0FB-6341-424B-BAAE-B95FBC4B5B3A}"/>
              </a:ext>
            </a:extLst>
          </p:cNvPr>
          <p:cNvSpPr/>
          <p:nvPr/>
        </p:nvSpPr>
        <p:spPr>
          <a:xfrm>
            <a:off x="-51758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0F0EF8-73E6-4526-9E00-C260EDFA8F82}"/>
              </a:ext>
            </a:extLst>
          </p:cNvPr>
          <p:cNvSpPr txBox="1"/>
          <p:nvPr/>
        </p:nvSpPr>
        <p:spPr>
          <a:xfrm>
            <a:off x="95290" y="1749119"/>
            <a:ext cx="2258723" cy="16850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AAA292"/>
                </a:solidFill>
                <a:latin typeface="Source Sans Pro"/>
                <a:ea typeface="Source Sans Pro"/>
              </a:rPr>
              <a:t>The Lake Champlain </a:t>
            </a:r>
            <a:br>
              <a:rPr lang="en-US" sz="2100" b="1">
                <a:solidFill>
                  <a:srgbClr val="AAA292"/>
                </a:solidFill>
                <a:latin typeface="Source Sans Pro"/>
                <a:ea typeface="Source Sans Pro"/>
              </a:rPr>
            </a:br>
            <a:r>
              <a:rPr lang="en-US" sz="2100" b="1">
                <a:solidFill>
                  <a:srgbClr val="AAA292"/>
                </a:solidFill>
                <a:latin typeface="Source Sans Pro"/>
                <a:ea typeface="Source Sans Pro"/>
              </a:rPr>
              <a:t>Basin</a:t>
            </a:r>
            <a:endParaRPr lang="en-US" sz="1350"/>
          </a:p>
          <a:p>
            <a:endParaRPr lang="en-US" sz="2100" b="1">
              <a:solidFill>
                <a:srgbClr val="00679B"/>
              </a:solidFill>
              <a:latin typeface="Source Sans Pro"/>
              <a:ea typeface="Source Sans Pro"/>
            </a:endParaRPr>
          </a:p>
          <a:p>
            <a:endParaRPr lang="en-US" sz="2100" b="1">
              <a:solidFill>
                <a:srgbClr val="00679B"/>
              </a:solidFill>
              <a:latin typeface="Source Sans Pro"/>
              <a:ea typeface="Source Sans Pro"/>
            </a:endParaRPr>
          </a:p>
        </p:txBody>
      </p:sp>
      <p:pic>
        <p:nvPicPr>
          <p:cNvPr id="2" name="Picture 3" descr="Icon&#10;&#10;Description automatically generated">
            <a:extLst>
              <a:ext uri="{FF2B5EF4-FFF2-40B4-BE49-F238E27FC236}">
                <a16:creationId xmlns:a16="http://schemas.microsoft.com/office/drawing/2014/main" id="{528EC66C-E8B4-48AD-BE05-C94ECD9847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432" y="987725"/>
            <a:ext cx="644826" cy="62326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D0A0F53-412A-4FB1-AB9E-F954049AC79A}"/>
              </a:ext>
            </a:extLst>
          </p:cNvPr>
          <p:cNvCxnSpPr>
            <a:cxnSpLocks/>
          </p:cNvCxnSpPr>
          <p:nvPr/>
        </p:nvCxnSpPr>
        <p:spPr>
          <a:xfrm>
            <a:off x="179077" y="2832876"/>
            <a:ext cx="1092041" cy="0"/>
          </a:xfrm>
          <a:prstGeom prst="line">
            <a:avLst/>
          </a:prstGeom>
          <a:ln>
            <a:solidFill>
              <a:srgbClr val="AAA29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2" descr="Text&#10;&#10;Description automatically generated">
            <a:extLst>
              <a:ext uri="{FF2B5EF4-FFF2-40B4-BE49-F238E27FC236}">
                <a16:creationId xmlns:a16="http://schemas.microsoft.com/office/drawing/2014/main" id="{D168CCD4-29B8-4387-8E38-29D75E058F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590" t="24780" r="15605" b="16488"/>
          <a:stretch/>
        </p:blipFill>
        <p:spPr>
          <a:xfrm>
            <a:off x="2082163" y="293910"/>
            <a:ext cx="5773894" cy="688609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E19328A-B269-4FEA-BBF4-692FB9BE1AB2}"/>
              </a:ext>
            </a:extLst>
          </p:cNvPr>
          <p:cNvSpPr/>
          <p:nvPr/>
        </p:nvSpPr>
        <p:spPr>
          <a:xfrm>
            <a:off x="4836405" y="209320"/>
            <a:ext cx="1828800" cy="2093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5C666ED-425B-8B5E-06C3-43539EA1DDB4}"/>
              </a:ext>
            </a:extLst>
          </p:cNvPr>
          <p:cNvSpPr/>
          <p:nvPr/>
        </p:nvSpPr>
        <p:spPr>
          <a:xfrm>
            <a:off x="4944142" y="2912572"/>
            <a:ext cx="779779" cy="58053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603797E-7FA0-85A7-C01B-8261623ED0DD}"/>
              </a:ext>
            </a:extLst>
          </p:cNvPr>
          <p:cNvSpPr/>
          <p:nvPr/>
        </p:nvSpPr>
        <p:spPr>
          <a:xfrm>
            <a:off x="4027441" y="2081262"/>
            <a:ext cx="779779" cy="58053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72CCCB9-FE38-591F-9D61-B5DF9B7F2549}"/>
              </a:ext>
            </a:extLst>
          </p:cNvPr>
          <p:cNvSpPr/>
          <p:nvPr/>
        </p:nvSpPr>
        <p:spPr>
          <a:xfrm>
            <a:off x="5912674" y="3423061"/>
            <a:ext cx="779779" cy="58053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CA412FE-6784-CD05-72EE-0DFEAC004C20}"/>
              </a:ext>
            </a:extLst>
          </p:cNvPr>
          <p:cNvSpPr/>
          <p:nvPr/>
        </p:nvSpPr>
        <p:spPr>
          <a:xfrm>
            <a:off x="5360915" y="5246666"/>
            <a:ext cx="779779" cy="58053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map of the united states&#10;&#10;Description automatically generated">
            <a:extLst>
              <a:ext uri="{FF2B5EF4-FFF2-40B4-BE49-F238E27FC236}">
                <a16:creationId xmlns:a16="http://schemas.microsoft.com/office/drawing/2014/main" id="{94B71FEA-307A-BBFD-67AD-238C12DF23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1345" y="4467335"/>
            <a:ext cx="1982646" cy="163943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91934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1E56EB-FFF4-1017-BF6C-490552A1469C}"/>
              </a:ext>
            </a:extLst>
          </p:cNvPr>
          <p:cNvSpPr/>
          <p:nvPr/>
        </p:nvSpPr>
        <p:spPr>
          <a:xfrm>
            <a:off x="-174171" y="-217714"/>
            <a:ext cx="9622971" cy="776514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864E6-564F-6835-F55F-9C3F28F97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 descr="A snowy landscape with trees and a city in the distance&#10;&#10;Description automatically generated">
            <a:extLst>
              <a:ext uri="{FF2B5EF4-FFF2-40B4-BE49-F238E27FC236}">
                <a16:creationId xmlns:a16="http://schemas.microsoft.com/office/drawing/2014/main" id="{A568602F-42F4-7EAA-88A1-E78D1A29B0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9504" y="1305643"/>
            <a:ext cx="10478304" cy="4322272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BEBC3C6-9112-4C13-3932-4ABB1F5B316E}"/>
              </a:ext>
            </a:extLst>
          </p:cNvPr>
          <p:cNvSpPr txBox="1"/>
          <p:nvPr/>
        </p:nvSpPr>
        <p:spPr>
          <a:xfrm>
            <a:off x="6970920" y="6499551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Credit: Neil Kamman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9BE7F8-0A85-A6F9-195A-5444AB0DF404}"/>
              </a:ext>
            </a:extLst>
          </p:cNvPr>
          <p:cNvSpPr txBox="1"/>
          <p:nvPr/>
        </p:nvSpPr>
        <p:spPr>
          <a:xfrm>
            <a:off x="0" y="6240894"/>
            <a:ext cx="60524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Looking west across the Champlain Valley from Addison County, Vermont</a:t>
            </a:r>
          </a:p>
        </p:txBody>
      </p:sp>
    </p:spTree>
    <p:extLst>
      <p:ext uri="{BB962C8B-B14F-4D97-AF65-F5344CB8AC3E}">
        <p14:creationId xmlns:p14="http://schemas.microsoft.com/office/powerpoint/2010/main" val="2216233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864E6-564F-6835-F55F-9C3F28F97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A bird perched on a wooden post&#10;&#10;Description automatically generated">
            <a:extLst>
              <a:ext uri="{FF2B5EF4-FFF2-40B4-BE49-F238E27FC236}">
                <a16:creationId xmlns:a16="http://schemas.microsoft.com/office/drawing/2014/main" id="{1B02A490-207E-63ED-EE06-0461A8DE6A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D30D8D-3644-32CE-5621-10934E39A7D9}"/>
              </a:ext>
            </a:extLst>
          </p:cNvPr>
          <p:cNvSpPr txBox="1"/>
          <p:nvPr/>
        </p:nvSpPr>
        <p:spPr>
          <a:xfrm>
            <a:off x="6303264" y="6404372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Credit: Kerry Crowningshield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C4BCD0-4833-EFCC-FF23-4C9AAA7E4B77}"/>
              </a:ext>
            </a:extLst>
          </p:cNvPr>
          <p:cNvSpPr txBox="1"/>
          <p:nvPr/>
        </p:nvSpPr>
        <p:spPr>
          <a:xfrm>
            <a:off x="0" y="6368090"/>
            <a:ext cx="605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Looking east to Vermont from Port Kent, New York</a:t>
            </a:r>
          </a:p>
        </p:txBody>
      </p:sp>
    </p:spTree>
    <p:extLst>
      <p:ext uri="{BB962C8B-B14F-4D97-AF65-F5344CB8AC3E}">
        <p14:creationId xmlns:p14="http://schemas.microsoft.com/office/powerpoint/2010/main" val="2102742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Missisquoi River delta looking north into Quebec">
            <a:extLst>
              <a:ext uri="{FF2B5EF4-FFF2-40B4-BE49-F238E27FC236}">
                <a16:creationId xmlns:a16="http://schemas.microsoft.com/office/drawing/2014/main" id="{471DC960-121D-BF1B-B7E0-A6A1F478F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932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6864E6-564F-6835-F55F-9C3F28F97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D30D8D-3644-32CE-5621-10934E39A7D9}"/>
              </a:ext>
            </a:extLst>
          </p:cNvPr>
          <p:cNvSpPr txBox="1"/>
          <p:nvPr/>
        </p:nvSpPr>
        <p:spPr>
          <a:xfrm>
            <a:off x="7754112" y="6404372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Credit: LCBP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C4BCD0-4833-EFCC-FF23-4C9AAA7E4B77}"/>
              </a:ext>
            </a:extLst>
          </p:cNvPr>
          <p:cNvSpPr txBox="1"/>
          <p:nvPr/>
        </p:nvSpPr>
        <p:spPr>
          <a:xfrm>
            <a:off x="0" y="6368090"/>
            <a:ext cx="605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Missisquoi River delta into Quebec</a:t>
            </a:r>
          </a:p>
        </p:txBody>
      </p:sp>
    </p:spTree>
    <p:extLst>
      <p:ext uri="{BB962C8B-B14F-4D97-AF65-F5344CB8AC3E}">
        <p14:creationId xmlns:p14="http://schemas.microsoft.com/office/powerpoint/2010/main" val="1866972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w with its nose on a bar&#10;&#10;Description automatically generated with medium confidence">
            <a:extLst>
              <a:ext uri="{FF2B5EF4-FFF2-40B4-BE49-F238E27FC236}">
                <a16:creationId xmlns:a16="http://schemas.microsoft.com/office/drawing/2014/main" id="{E968244B-BE55-7B5E-4755-063DEDEB47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110CCAE-65DF-93D4-4B49-E1DF1B2E7B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CEEC1F-FB38-6D25-6580-B044F97E1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22F17C-786D-BD0A-8DE2-3C7DFC1368D7}"/>
              </a:ext>
            </a:extLst>
          </p:cNvPr>
          <p:cNvSpPr txBox="1"/>
          <p:nvPr/>
        </p:nvSpPr>
        <p:spPr>
          <a:xfrm>
            <a:off x="6580633" y="6311899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Credit: LCBP</a:t>
            </a:r>
          </a:p>
        </p:txBody>
      </p:sp>
    </p:spTree>
    <p:extLst>
      <p:ext uri="{BB962C8B-B14F-4D97-AF65-F5344CB8AC3E}">
        <p14:creationId xmlns:p14="http://schemas.microsoft.com/office/powerpoint/2010/main" val="839036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864E6-564F-6835-F55F-9C3F28F97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7B5E35-B9AD-13F1-F778-3C2FD3147C52}"/>
              </a:ext>
            </a:extLst>
          </p:cNvPr>
          <p:cNvSpPr txBox="1"/>
          <p:nvPr/>
        </p:nvSpPr>
        <p:spPr>
          <a:xfrm>
            <a:off x="6303264" y="6404372"/>
            <a:ext cx="2840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Credit: Kerry Crowningshield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F642E-5934-0B71-AB89-F1364575EE09}"/>
              </a:ext>
            </a:extLst>
          </p:cNvPr>
          <p:cNvSpPr txBox="1"/>
          <p:nvPr/>
        </p:nvSpPr>
        <p:spPr>
          <a:xfrm>
            <a:off x="0" y="6368090"/>
            <a:ext cx="605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err="1">
                <a:solidFill>
                  <a:schemeClr val="bg1"/>
                </a:solidFill>
              </a:rPr>
              <a:t>Ausable</a:t>
            </a:r>
            <a:r>
              <a:rPr lang="en-US">
                <a:solidFill>
                  <a:schemeClr val="bg1"/>
                </a:solidFill>
              </a:rPr>
              <a:t> River, New York</a:t>
            </a:r>
          </a:p>
        </p:txBody>
      </p:sp>
      <p:pic>
        <p:nvPicPr>
          <p:cNvPr id="13" name="Content Placeholder 12" descr="A river with trees and rocks&#10;&#10;Description automatically generated">
            <a:extLst>
              <a:ext uri="{FF2B5EF4-FFF2-40B4-BE49-F238E27FC236}">
                <a16:creationId xmlns:a16="http://schemas.microsoft.com/office/drawing/2014/main" id="{8078D956-C240-6822-F7A8-26F37AF7A6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ECDE3BA-0A7B-A884-02F8-61E97CA44551}"/>
              </a:ext>
            </a:extLst>
          </p:cNvPr>
          <p:cNvSpPr txBox="1"/>
          <p:nvPr/>
        </p:nvSpPr>
        <p:spPr>
          <a:xfrm>
            <a:off x="152400" y="6520490"/>
            <a:ext cx="605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Missisquoi River, Vermont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BB61B25-1CB3-7AD5-07DC-F8C4FFDC8949}"/>
              </a:ext>
            </a:extLst>
          </p:cNvPr>
          <p:cNvSpPr txBox="1"/>
          <p:nvPr/>
        </p:nvSpPr>
        <p:spPr>
          <a:xfrm>
            <a:off x="7547428" y="6504579"/>
            <a:ext cx="4245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Credit: LCBP</a:t>
            </a:r>
          </a:p>
        </p:txBody>
      </p:sp>
    </p:spTree>
    <p:extLst>
      <p:ext uri="{BB962C8B-B14F-4D97-AF65-F5344CB8AC3E}">
        <p14:creationId xmlns:p14="http://schemas.microsoft.com/office/powerpoint/2010/main" val="527107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banner from a pole&#10;&#10;Description automatically generated">
            <a:extLst>
              <a:ext uri="{FF2B5EF4-FFF2-40B4-BE49-F238E27FC236}">
                <a16:creationId xmlns:a16="http://schemas.microsoft.com/office/drawing/2014/main" id="{BC405A9E-B17C-99FC-C541-C371EE9200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43000" y="0"/>
            <a:ext cx="1028700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6864E6-564F-6835-F55F-9C3F28F97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F642E-5934-0B71-AB89-F1364575EE09}"/>
              </a:ext>
            </a:extLst>
          </p:cNvPr>
          <p:cNvSpPr txBox="1"/>
          <p:nvPr/>
        </p:nvSpPr>
        <p:spPr>
          <a:xfrm>
            <a:off x="0" y="6368090"/>
            <a:ext cx="605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Burlington, Vermont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BB61B25-1CB3-7AD5-07DC-F8C4FFDC8949}"/>
              </a:ext>
            </a:extLst>
          </p:cNvPr>
          <p:cNvSpPr txBox="1"/>
          <p:nvPr/>
        </p:nvSpPr>
        <p:spPr>
          <a:xfrm>
            <a:off x="7489372" y="6504579"/>
            <a:ext cx="4245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Credit: Barbara Leslie</a:t>
            </a:r>
          </a:p>
        </p:txBody>
      </p:sp>
    </p:spTree>
    <p:extLst>
      <p:ext uri="{BB962C8B-B14F-4D97-AF65-F5344CB8AC3E}">
        <p14:creationId xmlns:p14="http://schemas.microsoft.com/office/powerpoint/2010/main" val="29576438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52400" y="152400"/>
            <a:ext cx="86487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  <a:defRPr/>
            </a:pPr>
            <a:r>
              <a:rPr lang="en-US" sz="3600" b="1" i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pperplate32bc" pitchFamily="34" charset="0"/>
                <a:cs typeface="+mn-cs"/>
              </a:rPr>
              <a:t>Patrick Leahy </a:t>
            </a:r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pperplate32bc" pitchFamily="34" charset="0"/>
                <a:cs typeface="+mn-cs"/>
              </a:rPr>
              <a:t>Lake Champlain Basin Program</a:t>
            </a: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609600" y="1143000"/>
            <a:ext cx="480060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231775" indent="-231775" eaLnBrk="0" hangingPunct="0">
              <a:spcBef>
                <a:spcPct val="50000"/>
              </a:spcBef>
              <a:defRPr/>
            </a:pPr>
            <a:r>
              <a:rPr 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Created by</a:t>
            </a:r>
            <a:endParaRPr lang="en-US" sz="24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ill Sans MT" panose="020B0502020104020203" pitchFamily="34" charset="0"/>
            </a:endParaRPr>
          </a:p>
          <a:p>
            <a:pPr marL="231775" indent="-231775" eaLnBrk="0" hangingPunct="0">
              <a:spcBef>
                <a:spcPct val="50000"/>
              </a:spcBef>
              <a:buFontTx/>
              <a:buChar char="•"/>
              <a:defRPr/>
            </a:pPr>
            <a:r>
              <a:rPr lang="en-US" sz="22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U S Congress: in the </a:t>
            </a:r>
            <a:r>
              <a:rPr lang="en-US" sz="2200" b="1" i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Lake Champlain Special Designation Act </a:t>
            </a:r>
            <a:r>
              <a:rPr lang="en-US" sz="22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of 1990.</a:t>
            </a:r>
          </a:p>
          <a:p>
            <a:pPr marL="231775" indent="-231775" eaLnBrk="0" hangingPunct="0">
              <a:spcBef>
                <a:spcPct val="50000"/>
              </a:spcBef>
              <a:buFontTx/>
              <a:buChar char="•"/>
              <a:defRPr/>
            </a:pPr>
            <a:r>
              <a:rPr lang="en-US" sz="22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NEIWPCC serves as the fiscal agent for LCBP</a:t>
            </a:r>
          </a:p>
        </p:txBody>
      </p:sp>
      <p:pic>
        <p:nvPicPr>
          <p:cNvPr id="4" name="Picture 3" descr="A logo with a black background&#10;&#10;Description automatically generated">
            <a:extLst>
              <a:ext uri="{FF2B5EF4-FFF2-40B4-BE49-F238E27FC236}">
                <a16:creationId xmlns:a16="http://schemas.microsoft.com/office/drawing/2014/main" id="{BB2964B4-1A4F-AF7A-BE67-70A621F7E9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92" y="4206611"/>
            <a:ext cx="3773751" cy="145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8552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887556" y="163934"/>
            <a:ext cx="81534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defRPr/>
            </a:pPr>
            <a:r>
              <a:rPr 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pperplate32bc" pitchFamily="34" charset="0"/>
                <a:cs typeface="+mn-cs"/>
              </a:rPr>
              <a:t>The Lake Champlain Basin Program</a:t>
            </a: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2256116" y="1001889"/>
            <a:ext cx="5973484" cy="6155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231775" indent="-231775" eaLnBrk="0" hangingPunct="0">
              <a:spcBef>
                <a:spcPct val="50000"/>
              </a:spcBef>
              <a:defRPr/>
            </a:pPr>
            <a:r>
              <a:rPr 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Watershed-based non-profit…</a:t>
            </a:r>
            <a:endParaRPr lang="en-US" sz="28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ill Sans MT" panose="020B0502020104020203" pitchFamily="34" charset="0"/>
            </a:endParaRPr>
          </a:p>
          <a:p>
            <a:pPr marL="231775" indent="-231775" eaLnBrk="0" hangingPunct="0">
              <a:spcBef>
                <a:spcPct val="50000"/>
              </a:spcBef>
              <a:buFontTx/>
              <a:buChar char="•"/>
              <a:defRPr/>
            </a:pP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That coordinates implementation of </a:t>
            </a:r>
            <a:r>
              <a:rPr lang="en-US" sz="2400" b="1" i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Opportunities for Action.</a:t>
            </a:r>
            <a:br>
              <a:rPr lang="en-US" sz="2400" b="1" i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</a:br>
            <a:endParaRPr lang="en-US" sz="2400" b="1" i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ill Sans MT" panose="020B0502020104020203" pitchFamily="34" charset="0"/>
            </a:endParaRPr>
          </a:p>
          <a:p>
            <a:pPr eaLnBrk="0" hangingPunct="0">
              <a:spcBef>
                <a:spcPct val="50000"/>
              </a:spcBef>
              <a:defRPr/>
            </a:pPr>
            <a:r>
              <a:rPr 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Primary Funding Sources include:</a:t>
            </a:r>
          </a:p>
          <a:p>
            <a:pPr marL="457200" indent="-457200" eaLnBrk="0" hangingPunct="0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U.S. EPA</a:t>
            </a:r>
          </a:p>
          <a:p>
            <a:pPr marL="457200" indent="-457200" eaLnBrk="0" hangingPunct="0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Great Lakes Fishery Commission</a:t>
            </a:r>
          </a:p>
          <a:p>
            <a:pPr marL="457200" indent="-457200" eaLnBrk="0" hangingPunct="0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National Park Service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Lake Champlain Steering Committee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- </a:t>
            </a: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 MT" panose="020B0502020104020203" pitchFamily="34" charset="0"/>
              </a:rPr>
              <a:t>provides representation across jurisdictions, sectors</a:t>
            </a:r>
          </a:p>
          <a:p>
            <a:pPr marL="457200" indent="-457200" eaLnBrk="0" hangingPunct="0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endParaRPr lang="en-US" sz="24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ill Sans MT" panose="020B0502020104020203" pitchFamily="34" charset="0"/>
            </a:endParaRPr>
          </a:p>
        </p:txBody>
      </p:sp>
      <p:pic>
        <p:nvPicPr>
          <p:cNvPr id="3" name="Picture 2" descr="A logo for a sports team&#10;&#10;Description automatically generated">
            <a:extLst>
              <a:ext uri="{FF2B5EF4-FFF2-40B4-BE49-F238E27FC236}">
                <a16:creationId xmlns:a16="http://schemas.microsoft.com/office/drawing/2014/main" id="{3F7A2168-396E-1E03-E581-6505355520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82" y="299759"/>
            <a:ext cx="1497874" cy="1404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6963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company&#10;&#10;Description automatically generated">
            <a:extLst>
              <a:ext uri="{FF2B5EF4-FFF2-40B4-BE49-F238E27FC236}">
                <a16:creationId xmlns:a16="http://schemas.microsoft.com/office/drawing/2014/main" id="{9DEBFE5A-8A90-34BF-7212-C2BE379927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9" r="954"/>
          <a:stretch/>
        </p:blipFill>
        <p:spPr>
          <a:xfrm>
            <a:off x="-1653" y="538969"/>
            <a:ext cx="9158444" cy="5723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848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men on a boat&#10;&#10;Description automatically generated">
            <a:extLst>
              <a:ext uri="{FF2B5EF4-FFF2-40B4-BE49-F238E27FC236}">
                <a16:creationId xmlns:a16="http://schemas.microsoft.com/office/drawing/2014/main" id="{EF16472E-487B-66E1-C32D-D5D76E71DB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4937575E-D83D-7D4E-DF9D-705C2BEFD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09F7B8-682E-5AEF-8F6B-923680CC877D}"/>
              </a:ext>
            </a:extLst>
          </p:cNvPr>
          <p:cNvSpPr txBox="1"/>
          <p:nvPr/>
        </p:nvSpPr>
        <p:spPr>
          <a:xfrm>
            <a:off x="7273690" y="6366267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Credit: LCBP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BBB626-50F1-60E5-1B47-8DB45F9FCEFF}"/>
              </a:ext>
            </a:extLst>
          </p:cNvPr>
          <p:cNvSpPr txBox="1"/>
          <p:nvPr/>
        </p:nvSpPr>
        <p:spPr>
          <a:xfrm>
            <a:off x="212488" y="6337242"/>
            <a:ext cx="4359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Malletts Bay, Vermont</a:t>
            </a:r>
          </a:p>
        </p:txBody>
      </p:sp>
    </p:spTree>
    <p:extLst>
      <p:ext uri="{BB962C8B-B14F-4D97-AF65-F5344CB8AC3E}">
        <p14:creationId xmlns:p14="http://schemas.microsoft.com/office/powerpoint/2010/main" val="35707181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and person on a boat&#10;&#10;Description automatically generated">
            <a:extLst>
              <a:ext uri="{FF2B5EF4-FFF2-40B4-BE49-F238E27FC236}">
                <a16:creationId xmlns:a16="http://schemas.microsoft.com/office/drawing/2014/main" id="{F1453464-219A-DC2F-BCAC-7F841EE866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351264" cy="8470347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4937575E-D83D-7D4E-DF9D-705C2BEFD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09F7B8-682E-5AEF-8F6B-923680CC877D}"/>
              </a:ext>
            </a:extLst>
          </p:cNvPr>
          <p:cNvSpPr txBox="1"/>
          <p:nvPr/>
        </p:nvSpPr>
        <p:spPr>
          <a:xfrm>
            <a:off x="7723632" y="6366267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Credit: LCBP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BBB626-50F1-60E5-1B47-8DB45F9FCEFF}"/>
              </a:ext>
            </a:extLst>
          </p:cNvPr>
          <p:cNvSpPr txBox="1"/>
          <p:nvPr/>
        </p:nvSpPr>
        <p:spPr>
          <a:xfrm>
            <a:off x="212488" y="6337242"/>
            <a:ext cx="4359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Sediment core sampling on Lake Champlain</a:t>
            </a:r>
          </a:p>
        </p:txBody>
      </p:sp>
    </p:spTree>
    <p:extLst>
      <p:ext uri="{BB962C8B-B14F-4D97-AF65-F5344CB8AC3E}">
        <p14:creationId xmlns:p14="http://schemas.microsoft.com/office/powerpoint/2010/main" val="709457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inter sampling on Mirror Lake, Lake Placid, New York">
            <a:extLst>
              <a:ext uri="{FF2B5EF4-FFF2-40B4-BE49-F238E27FC236}">
                <a16:creationId xmlns:a16="http://schemas.microsoft.com/office/drawing/2014/main" id="{A6C046C4-C870-D7E7-08B4-329F8D85BE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8629" y="-44753"/>
            <a:ext cx="10354129" cy="6902753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4937575E-D83D-7D4E-DF9D-705C2BEFD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09F7B8-682E-5AEF-8F6B-923680CC877D}"/>
              </a:ext>
            </a:extLst>
          </p:cNvPr>
          <p:cNvSpPr txBox="1"/>
          <p:nvPr/>
        </p:nvSpPr>
        <p:spPr>
          <a:xfrm>
            <a:off x="7273690" y="6366267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Credit: Brendan Wiltse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BBB626-50F1-60E5-1B47-8DB45F9FCEFF}"/>
              </a:ext>
            </a:extLst>
          </p:cNvPr>
          <p:cNvSpPr txBox="1"/>
          <p:nvPr/>
        </p:nvSpPr>
        <p:spPr>
          <a:xfrm>
            <a:off x="-464845" y="5996935"/>
            <a:ext cx="4359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Winter sampling on Mirror Lake, New York</a:t>
            </a:r>
          </a:p>
        </p:txBody>
      </p:sp>
    </p:spTree>
    <p:extLst>
      <p:ext uri="{BB962C8B-B14F-4D97-AF65-F5344CB8AC3E}">
        <p14:creationId xmlns:p14="http://schemas.microsoft.com/office/powerpoint/2010/main" val="26736808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A picture containing text, outdoor, different&#10;&#10;Description automatically generated">
            <a:extLst>
              <a:ext uri="{FF2B5EF4-FFF2-40B4-BE49-F238E27FC236}">
                <a16:creationId xmlns:a16="http://schemas.microsoft.com/office/drawing/2014/main" id="{0FC8A892-FAE2-4982-B5C4-47EA667FE1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558" r="29007" b="5218"/>
          <a:stretch/>
        </p:blipFill>
        <p:spPr>
          <a:xfrm>
            <a:off x="195287" y="857251"/>
            <a:ext cx="6055329" cy="5149762"/>
          </a:xfrm>
          <a:prstGeom prst="rect">
            <a:avLst/>
          </a:prstGeom>
        </p:spPr>
      </p:pic>
      <p:pic>
        <p:nvPicPr>
          <p:cNvPr id="13" name="Picture 6" descr="A picture containing text, outdoor, different&#10;&#10;Description automatically generated">
            <a:extLst>
              <a:ext uri="{FF2B5EF4-FFF2-40B4-BE49-F238E27FC236}">
                <a16:creationId xmlns:a16="http://schemas.microsoft.com/office/drawing/2014/main" id="{613D242C-E31A-4DCA-8B3A-530C83B13E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612" t="6639" r="-99" b="27167"/>
          <a:stretch/>
        </p:blipFill>
        <p:spPr>
          <a:xfrm>
            <a:off x="6811328" y="857251"/>
            <a:ext cx="2136828" cy="3630774"/>
          </a:xfrm>
          <a:prstGeom prst="rect">
            <a:avLst/>
          </a:prstGeom>
        </p:spPr>
      </p:pic>
      <p:pic>
        <p:nvPicPr>
          <p:cNvPr id="6" name="Picture 5" descr="A logo of a person running&#10;&#10;Description automatically generated">
            <a:extLst>
              <a:ext uri="{FF2B5EF4-FFF2-40B4-BE49-F238E27FC236}">
                <a16:creationId xmlns:a16="http://schemas.microsoft.com/office/drawing/2014/main" id="{B62DFB67-7D87-5696-E859-F4978B2791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7830" y="4700651"/>
            <a:ext cx="829113" cy="77729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5846A0-6EB8-1B1E-CC7B-E10B8352DA06}"/>
              </a:ext>
            </a:extLst>
          </p:cNvPr>
          <p:cNvSpPr txBox="1"/>
          <p:nvPr/>
        </p:nvSpPr>
        <p:spPr>
          <a:xfrm>
            <a:off x="259912" y="314771"/>
            <a:ext cx="2995352" cy="377026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en-US" sz="2000">
                <a:solidFill>
                  <a:srgbClr val="00679B"/>
                </a:solidFill>
                <a:latin typeface="Source Serif Pro Semibold"/>
                <a:ea typeface="Source Serif Pro Semibold"/>
              </a:rPr>
              <a:t>Clean Water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C20BD2-5252-83A6-DCFD-74D8E7DEF457}"/>
              </a:ext>
            </a:extLst>
          </p:cNvPr>
          <p:cNvCxnSpPr>
            <a:cxnSpLocks/>
          </p:cNvCxnSpPr>
          <p:nvPr/>
        </p:nvCxnSpPr>
        <p:spPr>
          <a:xfrm>
            <a:off x="1157511" y="738821"/>
            <a:ext cx="876801" cy="0"/>
          </a:xfrm>
          <a:prstGeom prst="line">
            <a:avLst/>
          </a:prstGeom>
          <a:ln>
            <a:solidFill>
              <a:srgbClr val="0067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CA49E75-7535-1093-4E4C-9226D2811936}"/>
              </a:ext>
            </a:extLst>
          </p:cNvPr>
          <p:cNvSpPr txBox="1"/>
          <p:nvPr/>
        </p:nvSpPr>
        <p:spPr>
          <a:xfrm>
            <a:off x="3255264" y="0"/>
            <a:ext cx="2995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rgbClr val="4F6F33"/>
                </a:solidFill>
                <a:latin typeface="Source Serif Pro Semibold" panose="02040703050405020204" pitchFamily="18" charset="0"/>
                <a:ea typeface="Source Serif Pro Semibold" panose="02040703050405020204" pitchFamily="18" charset="0"/>
              </a:rPr>
              <a:t>Healthy</a:t>
            </a:r>
            <a:br>
              <a:rPr lang="en-US" sz="2000">
                <a:solidFill>
                  <a:srgbClr val="4F6F33"/>
                </a:solidFill>
                <a:latin typeface="Source Serif Pro Semibold" panose="02040703050405020204" pitchFamily="18" charset="0"/>
                <a:ea typeface="Source Serif Pro Semibold" panose="02040703050405020204" pitchFamily="18" charset="0"/>
              </a:rPr>
            </a:br>
            <a:r>
              <a:rPr lang="en-US" sz="2000">
                <a:solidFill>
                  <a:srgbClr val="4F6F33"/>
                </a:solidFill>
                <a:latin typeface="Source Serif Pro Semibold" panose="02040703050405020204" pitchFamily="18" charset="0"/>
                <a:ea typeface="Source Serif Pro Semibold" panose="02040703050405020204" pitchFamily="18" charset="0"/>
              </a:rPr>
              <a:t>Ecosystems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37BB43A-42CB-76E7-4A7B-5DC6FCC42627}"/>
              </a:ext>
            </a:extLst>
          </p:cNvPr>
          <p:cNvCxnSpPr>
            <a:cxnSpLocks/>
          </p:cNvCxnSpPr>
          <p:nvPr/>
        </p:nvCxnSpPr>
        <p:spPr>
          <a:xfrm>
            <a:off x="4154772" y="725772"/>
            <a:ext cx="1092041" cy="0"/>
          </a:xfrm>
          <a:prstGeom prst="line">
            <a:avLst/>
          </a:prstGeom>
          <a:ln>
            <a:solidFill>
              <a:srgbClr val="4F6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8453689-3454-A66A-A067-0AB367FB3250}"/>
              </a:ext>
            </a:extLst>
          </p:cNvPr>
          <p:cNvSpPr txBox="1"/>
          <p:nvPr/>
        </p:nvSpPr>
        <p:spPr>
          <a:xfrm>
            <a:off x="195287" y="6147436"/>
            <a:ext cx="2962441" cy="377026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en-US" sz="2000">
                <a:solidFill>
                  <a:srgbClr val="631B4B"/>
                </a:solidFill>
                <a:latin typeface="Source Serif Pro Semibold"/>
                <a:ea typeface="Source Serif Pro Semibold"/>
              </a:rPr>
              <a:t>Thriving Communities</a:t>
            </a:r>
            <a:endParaRPr lang="en-US" sz="2000">
              <a:solidFill>
                <a:srgbClr val="631B4B"/>
              </a:solidFill>
              <a:latin typeface="Source Serif Pro Semibold" panose="02040703050405020204" pitchFamily="18" charset="0"/>
              <a:ea typeface="Source Serif Pro Semibold" panose="02040703050405020204" pitchFamily="18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D0FB47-0C05-37EC-711F-4FEE0B5D81B7}"/>
              </a:ext>
            </a:extLst>
          </p:cNvPr>
          <p:cNvCxnSpPr>
            <a:cxnSpLocks/>
          </p:cNvCxnSpPr>
          <p:nvPr/>
        </p:nvCxnSpPr>
        <p:spPr>
          <a:xfrm>
            <a:off x="1049890" y="6116493"/>
            <a:ext cx="1092041" cy="0"/>
          </a:xfrm>
          <a:prstGeom prst="line">
            <a:avLst/>
          </a:prstGeom>
          <a:ln>
            <a:solidFill>
              <a:srgbClr val="631B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07CF2D-5B33-8A07-5606-E9FB8D4E9567}"/>
              </a:ext>
            </a:extLst>
          </p:cNvPr>
          <p:cNvSpPr txBox="1"/>
          <p:nvPr/>
        </p:nvSpPr>
        <p:spPr>
          <a:xfrm>
            <a:off x="3255264" y="6138906"/>
            <a:ext cx="2962440" cy="684803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en-US" sz="2000">
                <a:solidFill>
                  <a:srgbClr val="D79928"/>
                </a:solidFill>
                <a:latin typeface="Source Serif Pro Semibold"/>
                <a:ea typeface="Source Serif Pro Semibold"/>
              </a:rPr>
              <a:t>Informed and Involved Public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1BEFDF-EC74-0592-1172-E8407789E787}"/>
              </a:ext>
            </a:extLst>
          </p:cNvPr>
          <p:cNvCxnSpPr>
            <a:cxnSpLocks/>
          </p:cNvCxnSpPr>
          <p:nvPr/>
        </p:nvCxnSpPr>
        <p:spPr>
          <a:xfrm>
            <a:off x="3979626" y="6121341"/>
            <a:ext cx="1454408" cy="0"/>
          </a:xfrm>
          <a:prstGeom prst="line">
            <a:avLst/>
          </a:prstGeom>
          <a:ln>
            <a:solidFill>
              <a:srgbClr val="D79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85938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>
            <a:extLst>
              <a:ext uri="{FF2B5EF4-FFF2-40B4-BE49-F238E27FC236}">
                <a16:creationId xmlns:a16="http://schemas.microsoft.com/office/drawing/2014/main" id="{A28440C0-A5DB-4211-B177-69C4C08802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98" y="859848"/>
            <a:ext cx="7122968" cy="51318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CF8875-A95C-4433-B25B-14E4315DAF06}"/>
              </a:ext>
            </a:extLst>
          </p:cNvPr>
          <p:cNvSpPr txBox="1"/>
          <p:nvPr/>
        </p:nvSpPr>
        <p:spPr>
          <a:xfrm>
            <a:off x="7136996" y="2349165"/>
            <a:ext cx="20302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700">
                <a:solidFill>
                  <a:srgbClr val="4F6F33"/>
                </a:solidFill>
                <a:latin typeface="Source Serif Pro Semibold" panose="02040703050405020204" pitchFamily="18" charset="0"/>
                <a:ea typeface="Source Serif Pro Semibold" panose="02040703050405020204" pitchFamily="18" charset="0"/>
              </a:rPr>
              <a:t>Healthy</a:t>
            </a:r>
            <a:br>
              <a:rPr lang="en-US" sz="2700">
                <a:solidFill>
                  <a:srgbClr val="4F6F33"/>
                </a:solidFill>
                <a:latin typeface="Source Serif Pro Semibold" panose="02040703050405020204" pitchFamily="18" charset="0"/>
                <a:ea typeface="Source Serif Pro Semibold" panose="02040703050405020204" pitchFamily="18" charset="0"/>
              </a:rPr>
            </a:br>
            <a:r>
              <a:rPr lang="en-US" sz="2700">
                <a:solidFill>
                  <a:srgbClr val="4F6F33"/>
                </a:solidFill>
                <a:latin typeface="Source Serif Pro Semibold" panose="02040703050405020204" pitchFamily="18" charset="0"/>
                <a:ea typeface="Source Serif Pro Semibold" panose="02040703050405020204" pitchFamily="18" charset="0"/>
              </a:rPr>
              <a:t>Ecosystems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FFAB0-D6D6-4C5A-BB45-82FB7F524685}"/>
              </a:ext>
            </a:extLst>
          </p:cNvPr>
          <p:cNvCxnSpPr>
            <a:cxnSpLocks/>
          </p:cNvCxnSpPr>
          <p:nvPr/>
        </p:nvCxnSpPr>
        <p:spPr>
          <a:xfrm>
            <a:off x="7527924" y="3306585"/>
            <a:ext cx="1092041" cy="0"/>
          </a:xfrm>
          <a:prstGeom prst="line">
            <a:avLst/>
          </a:prstGeom>
          <a:ln>
            <a:solidFill>
              <a:srgbClr val="4F6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>
            <a:extLst>
              <a:ext uri="{FF2B5EF4-FFF2-40B4-BE49-F238E27FC236}">
                <a16:creationId xmlns:a16="http://schemas.microsoft.com/office/drawing/2014/main" id="{FB81369B-87A6-496A-95F1-831B55438F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21" b="50838"/>
          <a:stretch/>
        </p:blipFill>
        <p:spPr bwMode="auto">
          <a:xfrm>
            <a:off x="7575561" y="1044979"/>
            <a:ext cx="996769" cy="103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915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ECB5423-54CE-43B0-8E87-DFD5E2E9EC1C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DE93205-EF79-4457-B734-39C8442E4E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21" b="50838"/>
          <a:stretch/>
        </p:blipFill>
        <p:spPr bwMode="auto">
          <a:xfrm>
            <a:off x="272415" y="978988"/>
            <a:ext cx="894522" cy="92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BF97C7D-D606-4B53-8AF1-7F56E2BF0E6B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4F6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0A1A6C-9160-45D1-B548-2D3983C0648D}"/>
              </a:ext>
            </a:extLst>
          </p:cNvPr>
          <p:cNvSpPr txBox="1"/>
          <p:nvPr/>
        </p:nvSpPr>
        <p:spPr>
          <a:xfrm>
            <a:off x="0" y="5628268"/>
            <a:ext cx="9144000" cy="430887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endParaRPr lang="en-US" sz="1500" baseline="30000">
              <a:solidFill>
                <a:schemeClr val="bg2">
                  <a:lumMod val="50000"/>
                </a:schemeClr>
              </a:solidFill>
              <a:latin typeface="Source Sans Pro Semibold"/>
              <a:ea typeface="Source Sans Pro Semibold"/>
            </a:endParaRPr>
          </a:p>
          <a:p>
            <a:endParaRPr lang="en-US" sz="1350">
              <a:solidFill>
                <a:schemeClr val="bg1"/>
              </a:solidFill>
              <a:latin typeface="Source Sans Pro Semibold" panose="020B0603030403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F861A4-B86A-45F9-888A-9E01F7508D17}"/>
              </a:ext>
            </a:extLst>
          </p:cNvPr>
          <p:cNvSpPr txBox="1"/>
          <p:nvPr/>
        </p:nvSpPr>
        <p:spPr>
          <a:xfrm>
            <a:off x="340744" y="1909673"/>
            <a:ext cx="2057400" cy="10849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4F6F33"/>
                </a:solidFill>
                <a:latin typeface="Source Sans Pro"/>
                <a:cs typeface="Segoe UI"/>
              </a:rPr>
              <a:t>Figure 13.</a:t>
            </a:r>
            <a:r>
              <a:rPr lang="en-US" sz="2100">
                <a:latin typeface="Source Sans Pro"/>
                <a:cs typeface="Segoe UI"/>
              </a:rPr>
              <a:t>​</a:t>
            </a: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Surface freeze-over </a:t>
            </a:r>
            <a:br>
              <a:rPr lang="en-US" sz="1500">
                <a:latin typeface="Source Sans Pro"/>
                <a:cs typeface="Segoe UI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of Lake Champlain</a:t>
            </a:r>
          </a:p>
          <a:p>
            <a:r>
              <a:rPr lang="en-US" sz="1500">
                <a:solidFill>
                  <a:srgbClr val="4F6F33"/>
                </a:solidFill>
                <a:latin typeface="Source Sans Pro"/>
                <a:ea typeface="Source Sans Pro Semibold"/>
                <a:cs typeface="Segoe UI"/>
              </a:rPr>
              <a:t>Page 21</a:t>
            </a:r>
          </a:p>
        </p:txBody>
      </p:sp>
      <p:pic>
        <p:nvPicPr>
          <p:cNvPr id="3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7C81E9BB-BD5A-45AE-8610-52118B209E2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1" r="3226" b="-543"/>
          <a:stretch/>
        </p:blipFill>
        <p:spPr>
          <a:xfrm>
            <a:off x="1915799" y="3232929"/>
            <a:ext cx="6915282" cy="184064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34D5F72-EEF1-4FFA-AE23-DBA014612850}"/>
              </a:ext>
            </a:extLst>
          </p:cNvPr>
          <p:cNvSpPr/>
          <p:nvPr/>
        </p:nvSpPr>
        <p:spPr>
          <a:xfrm>
            <a:off x="8729472" y="3245121"/>
            <a:ext cx="268224" cy="80262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626F35-F8DB-331D-8BB5-05A75FECAC62}"/>
              </a:ext>
            </a:extLst>
          </p:cNvPr>
          <p:cNvSpPr txBox="1"/>
          <p:nvPr/>
        </p:nvSpPr>
        <p:spPr>
          <a:xfrm>
            <a:off x="6745858" y="1975075"/>
            <a:ext cx="12848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/>
              <a:t>2023</a:t>
            </a:r>
          </a:p>
          <a:p>
            <a:endParaRPr lang="en-US" sz="3200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370A9ACF-7618-AA18-13B5-753490B3A1D5}"/>
              </a:ext>
            </a:extLst>
          </p:cNvPr>
          <p:cNvSpPr/>
          <p:nvPr/>
        </p:nvSpPr>
        <p:spPr>
          <a:xfrm rot="1906242">
            <a:off x="7833885" y="2393330"/>
            <a:ext cx="1049144" cy="6015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5E3E6A-5CC9-AA62-F0BF-A3ACEEC3C4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5228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8246D5-3650-4976-8221-2345BBDEB995}"/>
              </a:ext>
            </a:extLst>
          </p:cNvPr>
          <p:cNvSpPr/>
          <p:nvPr/>
        </p:nvSpPr>
        <p:spPr>
          <a:xfrm>
            <a:off x="-2491" y="854016"/>
            <a:ext cx="2232455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DE93205-EF79-4457-B734-39C8442E4E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21" b="50838"/>
          <a:stretch/>
        </p:blipFill>
        <p:spPr bwMode="auto">
          <a:xfrm>
            <a:off x="272415" y="978988"/>
            <a:ext cx="894522" cy="92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BF97C7D-D606-4B53-8AF1-7F56E2BF0E6B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4F6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0A1A6C-9160-45D1-B548-2D3983C0648D}"/>
              </a:ext>
            </a:extLst>
          </p:cNvPr>
          <p:cNvSpPr txBox="1"/>
          <p:nvPr/>
        </p:nvSpPr>
        <p:spPr>
          <a:xfrm>
            <a:off x="0" y="5628268"/>
            <a:ext cx="9144000" cy="523220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en-US" sz="2400" baseline="30000">
                <a:solidFill>
                  <a:schemeClr val="bg1"/>
                </a:solidFill>
                <a:latin typeface="Source Sans Pro Semibold"/>
                <a:ea typeface="Source Sans Pro Semibold"/>
              </a:rPr>
              <a:t>  </a:t>
            </a:r>
            <a:endParaRPr lang="en-US" sz="2400" baseline="30000">
              <a:solidFill>
                <a:schemeClr val="bg1"/>
              </a:solidFill>
              <a:latin typeface="Source Sans Pro Semibold" panose="020B0603030403020204" pitchFamily="34" charset="0"/>
            </a:endParaRPr>
          </a:p>
          <a:p>
            <a:pPr algn="ctr"/>
            <a:endParaRPr lang="en-US" sz="1350">
              <a:solidFill>
                <a:schemeClr val="bg1"/>
              </a:solidFill>
              <a:latin typeface="Source Sans Pro Semibold" panose="020B0603030403020204" pitchFamily="34" charset="0"/>
            </a:endParaRPr>
          </a:p>
        </p:txBody>
      </p:sp>
      <p:pic>
        <p:nvPicPr>
          <p:cNvPr id="5" name="Picture 12" descr="A picture containing person, food, green, bowl&#10;&#10;Description automatically generated">
            <a:extLst>
              <a:ext uri="{FF2B5EF4-FFF2-40B4-BE49-F238E27FC236}">
                <a16:creationId xmlns:a16="http://schemas.microsoft.com/office/drawing/2014/main" id="{ABA2B46D-7962-402B-8383-8579050A78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2291" y="856172"/>
            <a:ext cx="6996023" cy="46496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E08229-E7D7-4775-AF54-5ED0EA5D162A}"/>
              </a:ext>
            </a:extLst>
          </p:cNvPr>
          <p:cNvSpPr txBox="1"/>
          <p:nvPr/>
        </p:nvSpPr>
        <p:spPr>
          <a:xfrm>
            <a:off x="276045" y="1909672"/>
            <a:ext cx="20574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4F6F33"/>
                </a:solidFill>
                <a:latin typeface="Source Sans Pro"/>
                <a:cs typeface="Segoe UI"/>
              </a:rPr>
              <a:t>Sea lamprey</a:t>
            </a:r>
            <a:endParaRPr lang="en-US" sz="2100">
              <a:latin typeface="Source Sans Pro"/>
              <a:ea typeface="Source Sans Pro"/>
              <a:cs typeface="Segoe UI"/>
            </a:endParaRPr>
          </a:p>
          <a:p>
            <a:endParaRPr lang="en-US" sz="1350">
              <a:solidFill>
                <a:schemeClr val="bg2">
                  <a:lumMod val="50000"/>
                </a:schemeClr>
              </a:solidFill>
              <a:latin typeface="Source Sans Pro Semibold"/>
              <a:ea typeface="Source Sans Pro Semibold"/>
              <a:cs typeface="Segoe UI"/>
            </a:endParaRPr>
          </a:p>
          <a:p>
            <a:endParaRPr lang="en-US" sz="1350">
              <a:ea typeface="+mn-lt"/>
              <a:cs typeface="+mn-lt"/>
            </a:endParaRPr>
          </a:p>
          <a:p>
            <a:endParaRPr lang="en-US" sz="1350">
              <a:solidFill>
                <a:schemeClr val="bg2">
                  <a:lumMod val="50000"/>
                </a:schemeClr>
              </a:solidFill>
              <a:latin typeface="Source Sans Pro Semibold"/>
              <a:ea typeface="Source Sans Pro Semibold"/>
              <a:cs typeface="Segoe U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47C622-D60B-45D7-9133-404FA622F38E}"/>
              </a:ext>
            </a:extLst>
          </p:cNvPr>
          <p:cNvCxnSpPr>
            <a:cxnSpLocks/>
          </p:cNvCxnSpPr>
          <p:nvPr/>
        </p:nvCxnSpPr>
        <p:spPr>
          <a:xfrm>
            <a:off x="336451" y="2335994"/>
            <a:ext cx="1092041" cy="0"/>
          </a:xfrm>
          <a:prstGeom prst="line">
            <a:avLst/>
          </a:prstGeom>
          <a:ln>
            <a:solidFill>
              <a:srgbClr val="4F6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9B3818BD-C7EE-9C72-FA25-B474D5769E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285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436CDFEF-110A-187C-F408-1D5ABE861C9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72993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D1B05C-A26B-1F56-4A61-E4B128F1B453}"/>
              </a:ext>
            </a:extLst>
          </p:cNvPr>
          <p:cNvSpPr txBox="1">
            <a:spLocks noChangeAspect="1"/>
          </p:cNvSpPr>
          <p:nvPr/>
        </p:nvSpPr>
        <p:spPr>
          <a:xfrm>
            <a:off x="493344" y="414906"/>
            <a:ext cx="826517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300" b="1">
                <a:latin typeface="Arial Black" panose="020B0A04020102020204" pitchFamily="34" charset="0"/>
              </a:rPr>
              <a:t>Lake Champlain Sea Lamprey Wounds per 100 fish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51FC0D-97C3-01A0-14C6-3BD2980DCFA3}"/>
              </a:ext>
            </a:extLst>
          </p:cNvPr>
          <p:cNvGrpSpPr/>
          <p:nvPr/>
        </p:nvGrpSpPr>
        <p:grpSpPr>
          <a:xfrm>
            <a:off x="2794917" y="1319061"/>
            <a:ext cx="5527503" cy="1590640"/>
            <a:chOff x="3397502" y="1387484"/>
            <a:chExt cx="5527503" cy="159064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23EBFE61-FBBC-D458-FE0E-A18B92BBF8CA}"/>
                </a:ext>
              </a:extLst>
            </p:cNvPr>
            <p:cNvGrpSpPr/>
            <p:nvPr/>
          </p:nvGrpSpPr>
          <p:grpSpPr>
            <a:xfrm>
              <a:off x="6234204" y="1387484"/>
              <a:ext cx="2655964" cy="1050819"/>
              <a:chOff x="3480721" y="2936230"/>
              <a:chExt cx="5198890" cy="2184443"/>
            </a:xfrm>
          </p:grpSpPr>
          <p:pic>
            <p:nvPicPr>
              <p:cNvPr id="15" name="Picture 3">
                <a:extLst>
                  <a:ext uri="{FF2B5EF4-FFF2-40B4-BE49-F238E27FC236}">
                    <a16:creationId xmlns:a16="http://schemas.microsoft.com/office/drawing/2014/main" id="{67D2ED32-4EF0-F4A2-315B-17B674A6C91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clrChange>
                  <a:clrFrom>
                    <a:srgbClr val="FDFDFD"/>
                  </a:clrFrom>
                  <a:clrTo>
                    <a:srgbClr val="FDFDFD">
                      <a:alpha val="0"/>
                    </a:srgbClr>
                  </a:clrTo>
                </a:clrChang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17000" contrast="-14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12405"/>
              <a:stretch/>
            </p:blipFill>
            <p:spPr bwMode="auto">
              <a:xfrm>
                <a:off x="3480721" y="2936230"/>
                <a:ext cx="5198890" cy="195476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6" name="Snip Same Side Corner Rectangle 10">
                <a:extLst>
                  <a:ext uri="{FF2B5EF4-FFF2-40B4-BE49-F238E27FC236}">
                    <a16:creationId xmlns:a16="http://schemas.microsoft.com/office/drawing/2014/main" id="{F6466AF0-8C1A-117B-B757-A310D74F5BA2}"/>
                  </a:ext>
                </a:extLst>
              </p:cNvPr>
              <p:cNvSpPr/>
              <p:nvPr/>
            </p:nvSpPr>
            <p:spPr>
              <a:xfrm>
                <a:off x="4561725" y="4777484"/>
                <a:ext cx="2600388" cy="343189"/>
              </a:xfrm>
              <a:prstGeom prst="snip2Same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6DFF82B-FF49-BA1B-5C0E-D5A54A199161}"/>
                </a:ext>
              </a:extLst>
            </p:cNvPr>
            <p:cNvSpPr txBox="1"/>
            <p:nvPr/>
          </p:nvSpPr>
          <p:spPr>
            <a:xfrm>
              <a:off x="6230521" y="2367077"/>
              <a:ext cx="2694484" cy="274320"/>
            </a:xfrm>
            <a:prstGeom prst="rect">
              <a:avLst/>
            </a:prstGeom>
            <a:gradFill flip="none" rotWithShape="1">
              <a:gsLst>
                <a:gs pos="80000">
                  <a:srgbClr val="63260D"/>
                </a:gs>
                <a:gs pos="100000">
                  <a:schemeClr val="bg1"/>
                </a:gs>
              </a:gsLst>
              <a:lin ang="0" scaled="1"/>
              <a:tileRect/>
            </a:gradFill>
          </p:spPr>
          <p:txBody>
            <a:bodyPr wrap="square" rtlCol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Black" panose="020B0A04020102020204" pitchFamily="34" charset="0"/>
                </a:rPr>
                <a:t>Lake Trout  (21-25 inches)</a:t>
              </a: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5139F223-A855-7E50-761F-5401086EB2A8}"/>
                </a:ext>
              </a:extLst>
            </p:cNvPr>
            <p:cNvGrpSpPr/>
            <p:nvPr/>
          </p:nvGrpSpPr>
          <p:grpSpPr>
            <a:xfrm>
              <a:off x="3400931" y="1428067"/>
              <a:ext cx="2576069" cy="969844"/>
              <a:chOff x="3410518" y="1103640"/>
              <a:chExt cx="2980202" cy="1302703"/>
            </a:xfrm>
          </p:grpSpPr>
          <p:pic>
            <p:nvPicPr>
              <p:cNvPr id="13" name="Picture 2">
                <a:extLst>
                  <a:ext uri="{FF2B5EF4-FFF2-40B4-BE49-F238E27FC236}">
                    <a16:creationId xmlns:a16="http://schemas.microsoft.com/office/drawing/2014/main" id="{6B850996-4D9B-A8C7-54BC-7497EC6D658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10127"/>
              <a:stretch/>
            </p:blipFill>
            <p:spPr bwMode="auto">
              <a:xfrm flipH="1">
                <a:off x="3410518" y="1103640"/>
                <a:ext cx="2980202" cy="1145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4" name="Snip Same Side Corner Rectangle 6">
                <a:extLst>
                  <a:ext uri="{FF2B5EF4-FFF2-40B4-BE49-F238E27FC236}">
                    <a16:creationId xmlns:a16="http://schemas.microsoft.com/office/drawing/2014/main" id="{606190A9-4B93-A1B3-26DF-B9358B7C9358}"/>
                  </a:ext>
                </a:extLst>
              </p:cNvPr>
              <p:cNvSpPr/>
              <p:nvPr/>
            </p:nvSpPr>
            <p:spPr>
              <a:xfrm>
                <a:off x="3667878" y="2227301"/>
                <a:ext cx="2007997" cy="179042"/>
              </a:xfrm>
              <a:prstGeom prst="snip2Same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F04777D-6D0C-39A2-D307-09D6899F742C}"/>
                </a:ext>
              </a:extLst>
            </p:cNvPr>
            <p:cNvSpPr txBox="1"/>
            <p:nvPr/>
          </p:nvSpPr>
          <p:spPr>
            <a:xfrm>
              <a:off x="3397502" y="2364398"/>
              <a:ext cx="2833019" cy="276999"/>
            </a:xfrm>
            <a:prstGeom prst="rect">
              <a:avLst/>
            </a:prstGeom>
            <a:gradFill>
              <a:gsLst>
                <a:gs pos="90000">
                  <a:schemeClr val="tx1"/>
                </a:gs>
                <a:gs pos="100000">
                  <a:schemeClr val="bg1"/>
                </a:gs>
              </a:gsLst>
              <a:lin ang="0" scaled="1"/>
            </a:gradFill>
          </p:spPr>
          <p:txBody>
            <a:bodyPr wrap="square" rtlCol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Black" panose="020B0A04020102020204" pitchFamily="34" charset="0"/>
                </a:rPr>
                <a:t>Atlantic Salmon (17-21 inches)</a:t>
              </a: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C6CD2F9-6867-6953-04E1-177BEBC6EDE9}"/>
                </a:ext>
              </a:extLst>
            </p:cNvPr>
            <p:cNvCxnSpPr/>
            <p:nvPr/>
          </p:nvCxnSpPr>
          <p:spPr>
            <a:xfrm>
              <a:off x="6230521" y="2807775"/>
              <a:ext cx="548640" cy="2144"/>
            </a:xfrm>
            <a:prstGeom prst="line">
              <a:avLst/>
            </a:prstGeom>
            <a:ln w="50800">
              <a:solidFill>
                <a:srgbClr val="63260D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35128E-55F3-1641-6E77-7CD83938762C}"/>
                </a:ext>
              </a:extLst>
            </p:cNvPr>
            <p:cNvCxnSpPr/>
            <p:nvPr/>
          </p:nvCxnSpPr>
          <p:spPr>
            <a:xfrm>
              <a:off x="3397502" y="2808847"/>
              <a:ext cx="548640" cy="0"/>
            </a:xfrm>
            <a:prstGeom prst="line">
              <a:avLst/>
            </a:prstGeom>
            <a:ln w="50800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1CF32F7-347A-1C1A-16CE-7F0659E7B019}"/>
                </a:ext>
              </a:extLst>
            </p:cNvPr>
            <p:cNvSpPr txBox="1"/>
            <p:nvPr/>
          </p:nvSpPr>
          <p:spPr>
            <a:xfrm>
              <a:off x="3992660" y="2639570"/>
              <a:ext cx="214584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/>
                <a:t>Management Goal (15)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1FEF789-1E0B-C12D-1FC3-3EADF58D1300}"/>
                </a:ext>
              </a:extLst>
            </p:cNvPr>
            <p:cNvSpPr txBox="1"/>
            <p:nvPr/>
          </p:nvSpPr>
          <p:spPr>
            <a:xfrm>
              <a:off x="6779161" y="2639570"/>
              <a:ext cx="214584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/>
                <a:t>Management Goal (25)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19576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436CDFEF-110A-187C-F408-1D5ABE861C9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D1B05C-A26B-1F56-4A61-E4B128F1B453}"/>
              </a:ext>
            </a:extLst>
          </p:cNvPr>
          <p:cNvSpPr txBox="1">
            <a:spLocks noChangeAspect="1"/>
          </p:cNvSpPr>
          <p:nvPr/>
        </p:nvSpPr>
        <p:spPr>
          <a:xfrm>
            <a:off x="493344" y="414906"/>
            <a:ext cx="826517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300" b="1">
                <a:latin typeface="Arial Black" panose="020B0A04020102020204" pitchFamily="34" charset="0"/>
              </a:rPr>
              <a:t>Lake Champlain Sea Lamprey Wounds per 100 fish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51FC0D-97C3-01A0-14C6-3BD2980DCFA3}"/>
              </a:ext>
            </a:extLst>
          </p:cNvPr>
          <p:cNvGrpSpPr/>
          <p:nvPr/>
        </p:nvGrpSpPr>
        <p:grpSpPr>
          <a:xfrm>
            <a:off x="2794917" y="1319061"/>
            <a:ext cx="5527503" cy="1590640"/>
            <a:chOff x="3397502" y="1387484"/>
            <a:chExt cx="5527503" cy="159064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23EBFE61-FBBC-D458-FE0E-A18B92BBF8CA}"/>
                </a:ext>
              </a:extLst>
            </p:cNvPr>
            <p:cNvGrpSpPr/>
            <p:nvPr/>
          </p:nvGrpSpPr>
          <p:grpSpPr>
            <a:xfrm>
              <a:off x="6234204" y="1387484"/>
              <a:ext cx="2655964" cy="1050819"/>
              <a:chOff x="3480721" y="2936230"/>
              <a:chExt cx="5198890" cy="2184443"/>
            </a:xfrm>
          </p:grpSpPr>
          <p:pic>
            <p:nvPicPr>
              <p:cNvPr id="15" name="Picture 3">
                <a:extLst>
                  <a:ext uri="{FF2B5EF4-FFF2-40B4-BE49-F238E27FC236}">
                    <a16:creationId xmlns:a16="http://schemas.microsoft.com/office/drawing/2014/main" id="{67D2ED32-4EF0-F4A2-315B-17B674A6C91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clrChange>
                  <a:clrFrom>
                    <a:srgbClr val="FDFDFD"/>
                  </a:clrFrom>
                  <a:clrTo>
                    <a:srgbClr val="FDFDFD">
                      <a:alpha val="0"/>
                    </a:srgbClr>
                  </a:clrTo>
                </a:clrChang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17000" contrast="-14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12405"/>
              <a:stretch/>
            </p:blipFill>
            <p:spPr bwMode="auto">
              <a:xfrm>
                <a:off x="3480721" y="2936230"/>
                <a:ext cx="5198890" cy="195476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6" name="Snip Same Side Corner Rectangle 10">
                <a:extLst>
                  <a:ext uri="{FF2B5EF4-FFF2-40B4-BE49-F238E27FC236}">
                    <a16:creationId xmlns:a16="http://schemas.microsoft.com/office/drawing/2014/main" id="{F6466AF0-8C1A-117B-B757-A310D74F5BA2}"/>
                  </a:ext>
                </a:extLst>
              </p:cNvPr>
              <p:cNvSpPr/>
              <p:nvPr/>
            </p:nvSpPr>
            <p:spPr>
              <a:xfrm>
                <a:off x="4561725" y="4777484"/>
                <a:ext cx="2600388" cy="343189"/>
              </a:xfrm>
              <a:prstGeom prst="snip2Same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6DFF82B-FF49-BA1B-5C0E-D5A54A199161}"/>
                </a:ext>
              </a:extLst>
            </p:cNvPr>
            <p:cNvSpPr txBox="1"/>
            <p:nvPr/>
          </p:nvSpPr>
          <p:spPr>
            <a:xfrm>
              <a:off x="6230521" y="2367077"/>
              <a:ext cx="2694484" cy="274320"/>
            </a:xfrm>
            <a:prstGeom prst="rect">
              <a:avLst/>
            </a:prstGeom>
            <a:gradFill flip="none" rotWithShape="1">
              <a:gsLst>
                <a:gs pos="80000">
                  <a:srgbClr val="63260D"/>
                </a:gs>
                <a:gs pos="100000">
                  <a:schemeClr val="bg1"/>
                </a:gs>
              </a:gsLst>
              <a:lin ang="0" scaled="1"/>
              <a:tileRect/>
            </a:gradFill>
          </p:spPr>
          <p:txBody>
            <a:bodyPr wrap="square" rtlCol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Black" panose="020B0A04020102020204" pitchFamily="34" charset="0"/>
                </a:rPr>
                <a:t>Lake Trout  (21-25 inches)</a:t>
              </a: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5139F223-A855-7E50-761F-5401086EB2A8}"/>
                </a:ext>
              </a:extLst>
            </p:cNvPr>
            <p:cNvGrpSpPr/>
            <p:nvPr/>
          </p:nvGrpSpPr>
          <p:grpSpPr>
            <a:xfrm>
              <a:off x="3400931" y="1428067"/>
              <a:ext cx="2576069" cy="969844"/>
              <a:chOff x="3410518" y="1103640"/>
              <a:chExt cx="2980202" cy="1302703"/>
            </a:xfrm>
          </p:grpSpPr>
          <p:pic>
            <p:nvPicPr>
              <p:cNvPr id="13" name="Picture 2">
                <a:extLst>
                  <a:ext uri="{FF2B5EF4-FFF2-40B4-BE49-F238E27FC236}">
                    <a16:creationId xmlns:a16="http://schemas.microsoft.com/office/drawing/2014/main" id="{6B850996-4D9B-A8C7-54BC-7497EC6D658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10127"/>
              <a:stretch/>
            </p:blipFill>
            <p:spPr bwMode="auto">
              <a:xfrm flipH="1">
                <a:off x="3410518" y="1103640"/>
                <a:ext cx="2980202" cy="1145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4" name="Snip Same Side Corner Rectangle 6">
                <a:extLst>
                  <a:ext uri="{FF2B5EF4-FFF2-40B4-BE49-F238E27FC236}">
                    <a16:creationId xmlns:a16="http://schemas.microsoft.com/office/drawing/2014/main" id="{606190A9-4B93-A1B3-26DF-B9358B7C9358}"/>
                  </a:ext>
                </a:extLst>
              </p:cNvPr>
              <p:cNvSpPr/>
              <p:nvPr/>
            </p:nvSpPr>
            <p:spPr>
              <a:xfrm>
                <a:off x="3667878" y="2227301"/>
                <a:ext cx="2007997" cy="179042"/>
              </a:xfrm>
              <a:prstGeom prst="snip2Same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F04777D-6D0C-39A2-D307-09D6899F742C}"/>
                </a:ext>
              </a:extLst>
            </p:cNvPr>
            <p:cNvSpPr txBox="1"/>
            <p:nvPr/>
          </p:nvSpPr>
          <p:spPr>
            <a:xfrm>
              <a:off x="3397502" y="2364398"/>
              <a:ext cx="2833019" cy="276999"/>
            </a:xfrm>
            <a:prstGeom prst="rect">
              <a:avLst/>
            </a:prstGeom>
            <a:gradFill>
              <a:gsLst>
                <a:gs pos="90000">
                  <a:schemeClr val="tx1"/>
                </a:gs>
                <a:gs pos="100000">
                  <a:schemeClr val="bg1"/>
                </a:gs>
              </a:gsLst>
              <a:lin ang="0" scaled="1"/>
            </a:gradFill>
          </p:spPr>
          <p:txBody>
            <a:bodyPr wrap="square" rtlCol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Black" panose="020B0A04020102020204" pitchFamily="34" charset="0"/>
                </a:rPr>
                <a:t>Atlantic Salmon (17-21 inches)</a:t>
              </a: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C6CD2F9-6867-6953-04E1-177BEBC6EDE9}"/>
                </a:ext>
              </a:extLst>
            </p:cNvPr>
            <p:cNvCxnSpPr/>
            <p:nvPr/>
          </p:nvCxnSpPr>
          <p:spPr>
            <a:xfrm>
              <a:off x="6230521" y="2807775"/>
              <a:ext cx="548640" cy="2144"/>
            </a:xfrm>
            <a:prstGeom prst="line">
              <a:avLst/>
            </a:prstGeom>
            <a:ln w="50800">
              <a:solidFill>
                <a:srgbClr val="63260D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35128E-55F3-1641-6E77-7CD83938762C}"/>
                </a:ext>
              </a:extLst>
            </p:cNvPr>
            <p:cNvCxnSpPr/>
            <p:nvPr/>
          </p:nvCxnSpPr>
          <p:spPr>
            <a:xfrm>
              <a:off x="3397502" y="2808847"/>
              <a:ext cx="548640" cy="0"/>
            </a:xfrm>
            <a:prstGeom prst="line">
              <a:avLst/>
            </a:prstGeom>
            <a:ln w="50800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1CF32F7-347A-1C1A-16CE-7F0659E7B019}"/>
                </a:ext>
              </a:extLst>
            </p:cNvPr>
            <p:cNvSpPr txBox="1"/>
            <p:nvPr/>
          </p:nvSpPr>
          <p:spPr>
            <a:xfrm>
              <a:off x="3992660" y="2639570"/>
              <a:ext cx="214584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/>
                <a:t>Management Goal (15)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1FEF789-1E0B-C12D-1FC3-3EADF58D1300}"/>
                </a:ext>
              </a:extLst>
            </p:cNvPr>
            <p:cNvSpPr txBox="1"/>
            <p:nvPr/>
          </p:nvSpPr>
          <p:spPr>
            <a:xfrm>
              <a:off x="6779161" y="2639570"/>
              <a:ext cx="214584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b="1"/>
                <a:t>Management Goal (25)</a:t>
              </a:r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0D7368E2-51C0-F445-A376-F56F96EF1F13}"/>
              </a:ext>
            </a:extLst>
          </p:cNvPr>
          <p:cNvSpPr/>
          <p:nvPr/>
        </p:nvSpPr>
        <p:spPr>
          <a:xfrm>
            <a:off x="8195310" y="3948300"/>
            <a:ext cx="528371" cy="216027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8652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ECB5423-54CE-43B0-8E87-DFD5E2E9EC1C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DE93205-EF79-4457-B734-39C8442E4E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21" b="50838"/>
          <a:stretch/>
        </p:blipFill>
        <p:spPr bwMode="auto">
          <a:xfrm>
            <a:off x="272415" y="978988"/>
            <a:ext cx="894522" cy="92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BF97C7D-D606-4B53-8AF1-7F56E2BF0E6B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4F6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0A1A6C-9160-45D1-B548-2D3983C0648D}"/>
              </a:ext>
            </a:extLst>
          </p:cNvPr>
          <p:cNvSpPr txBox="1"/>
          <p:nvPr/>
        </p:nvSpPr>
        <p:spPr>
          <a:xfrm>
            <a:off x="0" y="5628268"/>
            <a:ext cx="9144000" cy="430887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endParaRPr lang="en-US" sz="1500" baseline="30000">
              <a:solidFill>
                <a:schemeClr val="bg2">
                  <a:lumMod val="50000"/>
                </a:schemeClr>
              </a:solidFill>
              <a:latin typeface="Source Sans Pro Semibold"/>
              <a:ea typeface="Source Sans Pro Semibold"/>
            </a:endParaRPr>
          </a:p>
          <a:p>
            <a:endParaRPr lang="en-US" sz="1350">
              <a:solidFill>
                <a:schemeClr val="bg1"/>
              </a:solidFill>
              <a:latin typeface="Source Sans Pro Semibold" panose="020B0603030403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F861A4-B86A-45F9-888A-9E01F7508D17}"/>
              </a:ext>
            </a:extLst>
          </p:cNvPr>
          <p:cNvSpPr txBox="1"/>
          <p:nvPr/>
        </p:nvSpPr>
        <p:spPr>
          <a:xfrm>
            <a:off x="340744" y="1909673"/>
            <a:ext cx="1657389" cy="1315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4F6F33"/>
                </a:solidFill>
                <a:latin typeface="Source Sans Pro"/>
                <a:cs typeface="Segoe UI"/>
              </a:rPr>
              <a:t>Figure 19.</a:t>
            </a:r>
            <a:r>
              <a:rPr lang="en-US" sz="2100">
                <a:latin typeface="Source Sans Pro"/>
                <a:cs typeface="Segoe UI"/>
              </a:rPr>
              <a:t>​</a:t>
            </a: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Invasive water chestnut coverage in Lake Champlain</a:t>
            </a:r>
          </a:p>
          <a:p>
            <a:r>
              <a:rPr lang="en-US" sz="1500">
                <a:solidFill>
                  <a:srgbClr val="4F6F33"/>
                </a:solidFill>
                <a:latin typeface="Source Sans Pro"/>
                <a:ea typeface="Source Sans Pro Semibold"/>
                <a:cs typeface="Segoe UI"/>
              </a:rPr>
              <a:t>Page 26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5E3E6A-5CC9-AA62-F0BF-A3ACEEC3C4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  <p:pic>
        <p:nvPicPr>
          <p:cNvPr id="10" name="Picture 9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D72FB2A7-28D0-B3F6-B59F-ED8AFB5027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7083" y="262121"/>
            <a:ext cx="3707873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3234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94A683AE-BE7E-4DB2-A03C-EB4EE51B3F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2205" y="862171"/>
            <a:ext cx="950119" cy="99298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AEE518-DF4D-4DA1-9049-DCCC6D09D751}"/>
              </a:ext>
            </a:extLst>
          </p:cNvPr>
          <p:cNvSpPr txBox="1"/>
          <p:nvPr/>
        </p:nvSpPr>
        <p:spPr>
          <a:xfrm>
            <a:off x="6835071" y="2252118"/>
            <a:ext cx="2289045" cy="900246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en-US" sz="2700">
                <a:solidFill>
                  <a:srgbClr val="631B4B"/>
                </a:solidFill>
                <a:latin typeface="Source Serif Pro Semibold"/>
                <a:ea typeface="Source Serif Pro Semibold"/>
              </a:rPr>
              <a:t>Thriving Communities</a:t>
            </a:r>
            <a:endParaRPr lang="en-US" sz="2700">
              <a:solidFill>
                <a:srgbClr val="631B4B"/>
              </a:solidFill>
              <a:latin typeface="Source Serif Pro Semibold" panose="02040703050405020204" pitchFamily="18" charset="0"/>
              <a:ea typeface="Source Serif Pro Semibold" panose="02040703050405020204" pitchFamily="18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2E9C6E9-339B-4F76-989F-4D0FA61E4085}"/>
              </a:ext>
            </a:extLst>
          </p:cNvPr>
          <p:cNvCxnSpPr>
            <a:cxnSpLocks/>
          </p:cNvCxnSpPr>
          <p:nvPr/>
        </p:nvCxnSpPr>
        <p:spPr>
          <a:xfrm>
            <a:off x="7420093" y="3220321"/>
            <a:ext cx="1092041" cy="0"/>
          </a:xfrm>
          <a:prstGeom prst="line">
            <a:avLst/>
          </a:prstGeom>
          <a:ln>
            <a:solidFill>
              <a:srgbClr val="631B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>
            <a:extLst>
              <a:ext uri="{FF2B5EF4-FFF2-40B4-BE49-F238E27FC236}">
                <a16:creationId xmlns:a16="http://schemas.microsoft.com/office/drawing/2014/main" id="{6BEFA1B7-13A2-485E-8416-2D23B34ABFF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2597" y="858550"/>
            <a:ext cx="6850206" cy="514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1379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376ECB-3E80-4A13-ACB3-18A45C09DA58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94A683AE-BE7E-4DB2-A03C-EB4EE51B3F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5" y="948435"/>
            <a:ext cx="950119" cy="99298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9BDA1BE-CA31-4019-9825-80823783EE78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631B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3" name="Picture 5" descr="Map&#10;&#10;Description automatically generated">
            <a:extLst>
              <a:ext uri="{FF2B5EF4-FFF2-40B4-BE49-F238E27FC236}">
                <a16:creationId xmlns:a16="http://schemas.microsoft.com/office/drawing/2014/main" id="{38E235DE-903E-4B53-8B0D-1BDA9529F91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2443" y="945692"/>
            <a:ext cx="3397468" cy="44936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BF827F-27E2-4A70-9420-6BAA7BED87EB}"/>
              </a:ext>
            </a:extLst>
          </p:cNvPr>
          <p:cNvSpPr txBox="1"/>
          <p:nvPr/>
        </p:nvSpPr>
        <p:spPr>
          <a:xfrm>
            <a:off x="319784" y="2038949"/>
            <a:ext cx="205740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>
                <a:solidFill>
                  <a:srgbClr val="631B4B"/>
                </a:solidFill>
                <a:latin typeface="Source Sans Pro"/>
                <a:cs typeface="Segoe UI"/>
              </a:rPr>
              <a:t>Figure 20. </a:t>
            </a:r>
            <a:br>
              <a:rPr lang="en-US" sz="1350" b="1">
                <a:solidFill>
                  <a:srgbClr val="631B4B"/>
                </a:solidFill>
                <a:latin typeface="Source Sans Pro"/>
                <a:cs typeface="Segoe UI"/>
              </a:rPr>
            </a:br>
            <a:r>
              <a:rPr lang="en-US" sz="135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Public beaches on</a:t>
            </a:r>
            <a:br>
              <a:rPr lang="en-US" sz="1350">
                <a:latin typeface="Source Sans Pro"/>
                <a:cs typeface="Segoe UI"/>
              </a:rPr>
            </a:br>
            <a:r>
              <a:rPr lang="en-US" sz="135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Lake Champlain </a:t>
            </a:r>
            <a:br>
              <a:rPr lang="en-US" sz="1350">
                <a:latin typeface="Source Sans Pro"/>
                <a:cs typeface="Segoe UI"/>
              </a:rPr>
            </a:br>
            <a:r>
              <a:rPr lang="en-US" sz="135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and conserved</a:t>
            </a:r>
            <a:r>
              <a:rPr lang="en-US" sz="135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 Semibold"/>
                <a:cs typeface="Segoe UI"/>
              </a:rPr>
              <a:t> lands </a:t>
            </a:r>
            <a:br>
              <a:rPr lang="en-US" sz="1350">
                <a:latin typeface="Source Sans Pro"/>
                <a:ea typeface="Source Sans Pro Semibold"/>
                <a:cs typeface="Segoe UI"/>
              </a:rPr>
            </a:br>
            <a:r>
              <a:rPr lang="en-US" sz="135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 Semibold"/>
                <a:cs typeface="Segoe UI"/>
              </a:rPr>
              <a:t>in its watershed</a:t>
            </a:r>
          </a:p>
          <a:p>
            <a:r>
              <a:rPr lang="en-US" sz="1350">
                <a:solidFill>
                  <a:srgbClr val="631B4B"/>
                </a:solidFill>
                <a:latin typeface="Source Sans Pro"/>
                <a:ea typeface="Source Sans Pro Semibold"/>
                <a:cs typeface="Calibri" panose="020F0502020204030204"/>
              </a:rPr>
              <a:t>Page 28</a:t>
            </a:r>
          </a:p>
          <a:p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0F0503-D1D0-0D44-8140-0D4E6F87B039}"/>
              </a:ext>
            </a:extLst>
          </p:cNvPr>
          <p:cNvSpPr txBox="1"/>
          <p:nvPr/>
        </p:nvSpPr>
        <p:spPr>
          <a:xfrm>
            <a:off x="6147412" y="945692"/>
            <a:ext cx="282031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40% lands in basin conserved in some form</a:t>
            </a:r>
            <a:br>
              <a:rPr lang="en-US" sz="2400"/>
            </a:b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40+ public beaches on the Lake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0B645E-EDBB-176B-8390-879B4DDE09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1855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>
                <a:solidFill>
                  <a:schemeClr val="bg1"/>
                </a:solidFill>
                <a:latin typeface="Garamond" panose="02020404030301010803" pitchFamily="18" charset="0"/>
              </a:rPr>
              <a:t>Fishery</a:t>
            </a:r>
          </a:p>
          <a:p>
            <a:pPr marL="0" indent="0">
              <a:buNone/>
            </a:pPr>
            <a:endParaRPr lang="en-US" sz="4000" b="1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pPr>
              <a:buFontTx/>
              <a:buChar char="-"/>
            </a:pPr>
            <a:endParaRPr lang="en-US" sz="360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pPr marL="742950" indent="-742950">
              <a:buAutoNum type="arabicPeriod"/>
            </a:pPr>
            <a:endParaRPr lang="en-US" sz="400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US" sz="400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3CE2EB-5B6C-4174-872C-3D33A2E444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9949"/>
            <a:ext cx="9144000" cy="60797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7548DE-A5B2-46BF-A1A2-961097A2F310}"/>
              </a:ext>
            </a:extLst>
          </p:cNvPr>
          <p:cNvSpPr txBox="1"/>
          <p:nvPr/>
        </p:nvSpPr>
        <p:spPr>
          <a:xfrm>
            <a:off x="209321" y="6664516"/>
            <a:ext cx="298557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>
                <a:solidFill>
                  <a:schemeClr val="bg1"/>
                </a:solidFill>
              </a:rPr>
              <a:t>Credit: Lake Champlain International/Jack Rowell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28B3E4-CCF9-40AA-AF41-6630FD1776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379" y="132202"/>
            <a:ext cx="9183379" cy="68875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24E369-4737-7B57-19FC-F84A9B204639}"/>
              </a:ext>
            </a:extLst>
          </p:cNvPr>
          <p:cNvSpPr txBox="1"/>
          <p:nvPr/>
        </p:nvSpPr>
        <p:spPr>
          <a:xfrm>
            <a:off x="7345680" y="6315346"/>
            <a:ext cx="29855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Credit: Andrew Gilbertson</a:t>
            </a:r>
          </a:p>
        </p:txBody>
      </p:sp>
    </p:spTree>
    <p:extLst>
      <p:ext uri="{BB962C8B-B14F-4D97-AF65-F5344CB8AC3E}">
        <p14:creationId xmlns:p14="http://schemas.microsoft.com/office/powerpoint/2010/main" val="26538145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>
                <a:solidFill>
                  <a:schemeClr val="bg1"/>
                </a:solidFill>
                <a:latin typeface="Garamond" panose="02020404030301010803" pitchFamily="18" charset="0"/>
              </a:rPr>
              <a:t>Lake Champlain is many things</a:t>
            </a:r>
          </a:p>
          <a:p>
            <a:pPr>
              <a:buFontTx/>
              <a:buChar char="-"/>
            </a:pPr>
            <a:r>
              <a:rPr lang="en-US" sz="4000" b="1">
                <a:solidFill>
                  <a:schemeClr val="bg1"/>
                </a:solidFill>
                <a:latin typeface="Garamond" panose="02020404030301010803" pitchFamily="18" charset="0"/>
              </a:rPr>
              <a:t>Recreation – boating, swimming, fishery</a:t>
            </a:r>
          </a:p>
          <a:p>
            <a:pPr>
              <a:buFontTx/>
              <a:buChar char="-"/>
            </a:pPr>
            <a:r>
              <a:rPr lang="en-US" sz="4000" b="1">
                <a:solidFill>
                  <a:schemeClr val="bg1"/>
                </a:solidFill>
                <a:latin typeface="Garamond" panose="02020404030301010803" pitchFamily="18" charset="0"/>
              </a:rPr>
              <a:t>a Source Water – </a:t>
            </a:r>
          </a:p>
          <a:p>
            <a:pPr>
              <a:buFontTx/>
              <a:buChar char="-"/>
            </a:pPr>
            <a:r>
              <a:rPr lang="en-US" sz="4000" b="1">
                <a:solidFill>
                  <a:schemeClr val="bg1"/>
                </a:solidFill>
                <a:latin typeface="Garamond" panose="02020404030301010803" pitchFamily="18" charset="0"/>
              </a:rPr>
              <a:t>X # people </a:t>
            </a:r>
          </a:p>
          <a:p>
            <a:pPr>
              <a:buFontTx/>
              <a:buChar char="-"/>
            </a:pPr>
            <a:endParaRPr lang="en-US" sz="360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pPr marL="742950" indent="-742950">
              <a:buAutoNum type="arabicPeriod"/>
            </a:pPr>
            <a:endParaRPr lang="en-US" sz="400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US" sz="400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974C4A-04D5-44E8-8CEA-EA81F58558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4790" y="27397"/>
            <a:ext cx="10201161" cy="68028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7C3E42-31A6-4C93-9484-0AC2D2F8E4FC}"/>
              </a:ext>
            </a:extLst>
          </p:cNvPr>
          <p:cNvSpPr txBox="1"/>
          <p:nvPr/>
        </p:nvSpPr>
        <p:spPr>
          <a:xfrm>
            <a:off x="7687056" y="6315346"/>
            <a:ext cx="29855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Credit: </a:t>
            </a:r>
            <a:r>
              <a:rPr lang="en-US" sz="1200" err="1">
                <a:solidFill>
                  <a:schemeClr val="bg1"/>
                </a:solidFill>
              </a:rPr>
              <a:t>SailVermont</a:t>
            </a:r>
            <a:endParaRPr lang="en-US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2501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53CE2EB-5B6C-4174-872C-3D33A2E444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"/>
            <a:ext cx="10557683" cy="70197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7548DE-A5B2-46BF-A1A2-961097A2F310}"/>
              </a:ext>
            </a:extLst>
          </p:cNvPr>
          <p:cNvSpPr txBox="1"/>
          <p:nvPr/>
        </p:nvSpPr>
        <p:spPr>
          <a:xfrm>
            <a:off x="7118126" y="6664516"/>
            <a:ext cx="34918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Credit: Lake Champlain International/Jack Rowell </a:t>
            </a:r>
          </a:p>
        </p:txBody>
      </p:sp>
    </p:spTree>
    <p:extLst>
      <p:ext uri="{BB962C8B-B14F-4D97-AF65-F5344CB8AC3E}">
        <p14:creationId xmlns:p14="http://schemas.microsoft.com/office/powerpoint/2010/main" val="9178871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8CD92B79-DF93-4826-8890-06305FE96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0052" y="1016772"/>
            <a:ext cx="1114425" cy="10072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B1BF13-E515-4B16-BE07-D9894FB625E9}"/>
              </a:ext>
            </a:extLst>
          </p:cNvPr>
          <p:cNvSpPr txBox="1"/>
          <p:nvPr/>
        </p:nvSpPr>
        <p:spPr>
          <a:xfrm>
            <a:off x="6899770" y="2144287"/>
            <a:ext cx="2224346" cy="1315745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en-US" sz="2700">
                <a:solidFill>
                  <a:srgbClr val="D79928"/>
                </a:solidFill>
                <a:latin typeface="Source Serif Pro Semibold"/>
                <a:ea typeface="Source Serif Pro Semibold"/>
              </a:rPr>
              <a:t>Informed and Involved Public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D4FBAEE-F57D-4FC5-80CB-F4E46B48B091}"/>
              </a:ext>
            </a:extLst>
          </p:cNvPr>
          <p:cNvCxnSpPr>
            <a:cxnSpLocks/>
          </p:cNvCxnSpPr>
          <p:nvPr/>
        </p:nvCxnSpPr>
        <p:spPr>
          <a:xfrm>
            <a:off x="7463226" y="3565378"/>
            <a:ext cx="1092041" cy="0"/>
          </a:xfrm>
          <a:prstGeom prst="line">
            <a:avLst/>
          </a:prstGeom>
          <a:ln>
            <a:solidFill>
              <a:srgbClr val="D799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5">
            <a:extLst>
              <a:ext uri="{FF2B5EF4-FFF2-40B4-BE49-F238E27FC236}">
                <a16:creationId xmlns:a16="http://schemas.microsoft.com/office/drawing/2014/main" id="{66DCBA9F-6952-4DAB-AC3C-392008ED91C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598" y="859848"/>
            <a:ext cx="6752792" cy="5138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577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standing by a body of water&#10;&#10;Description automatically generated with medium confidence">
            <a:extLst>
              <a:ext uri="{FF2B5EF4-FFF2-40B4-BE49-F238E27FC236}">
                <a16:creationId xmlns:a16="http://schemas.microsoft.com/office/drawing/2014/main" id="{6536C724-EF72-E231-F8C7-7253CC8A85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052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8348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A8B9BD5-B48A-4F41-9DCA-528DA0DACFC7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8CD92B79-DF93-4826-8890-06305FE96F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16" y="855027"/>
            <a:ext cx="1114425" cy="1007269"/>
          </a:xfrm>
          <a:prstGeom prst="rect">
            <a:avLst/>
          </a:prstGeom>
        </p:spPr>
      </p:pic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DE9ABBF7-422F-43B8-A473-3BDE06DED2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7820" y="61898"/>
            <a:ext cx="3993684" cy="527816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E494D4B-9CC1-4F85-9BAE-4D4C561FB999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D7992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endParaRPr lang="en-US" sz="1350">
              <a:solidFill>
                <a:srgbClr val="DB8132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796D80-BEFB-4389-BEC4-40DBB92E111F}"/>
              </a:ext>
            </a:extLst>
          </p:cNvPr>
          <p:cNvSpPr txBox="1"/>
          <p:nvPr/>
        </p:nvSpPr>
        <p:spPr>
          <a:xfrm>
            <a:off x="276045" y="1909673"/>
            <a:ext cx="2057400" cy="23775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D79928"/>
                </a:solidFill>
                <a:latin typeface="Source Sans Pro"/>
                <a:cs typeface="Segoe UI"/>
              </a:rPr>
              <a:t>Figure 22.</a:t>
            </a:r>
            <a:endParaRPr lang="en-US" sz="2100">
              <a:solidFill>
                <a:srgbClr val="D79928"/>
              </a:solidFill>
              <a:latin typeface="Source Sans Pro"/>
              <a:ea typeface="Source Sans Pro"/>
              <a:cs typeface="Segoe UI"/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Lake Champlain </a:t>
            </a:r>
            <a:br>
              <a:rPr lang="en-US" sz="1500">
                <a:latin typeface="Source Sans Pro"/>
                <a:cs typeface="Segoe UI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boat lauch steward program summary, </a:t>
            </a:r>
            <a:br>
              <a:rPr lang="en-US" sz="1500">
                <a:latin typeface="Source Sans Pro"/>
                <a:cs typeface="Segoe UI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  <a:cs typeface="Segoe UI"/>
              </a:rPr>
              <a:t>2018-2020</a:t>
            </a:r>
            <a:br>
              <a:rPr lang="en-US" sz="1500">
                <a:latin typeface="Source Sans Pro"/>
                <a:cs typeface="Segoe UI"/>
              </a:rPr>
            </a:br>
            <a:r>
              <a:rPr lang="en-US" sz="1500">
                <a:solidFill>
                  <a:srgbClr val="D79928"/>
                </a:solidFill>
                <a:latin typeface="Source Sans Pro"/>
                <a:ea typeface="Source Sans Pro Semibold"/>
                <a:cs typeface="Segoe UI"/>
              </a:rPr>
              <a:t>Page 31</a:t>
            </a:r>
            <a:endParaRPr lang="en-US" sz="1500">
              <a:solidFill>
                <a:srgbClr val="D79928"/>
              </a:solidFill>
              <a:latin typeface="Source Sans Pro"/>
              <a:ea typeface="+mn-lt"/>
              <a:cs typeface="+mn-lt"/>
            </a:endParaRPr>
          </a:p>
          <a:p>
            <a:pPr algn="ctr"/>
            <a:endParaRPr lang="en-US" sz="1350">
              <a:ea typeface="+mn-lt"/>
              <a:cs typeface="+mn-lt"/>
            </a:endParaRPr>
          </a:p>
          <a:p>
            <a:endParaRPr lang="en-US" sz="1350">
              <a:solidFill>
                <a:schemeClr val="bg2">
                  <a:lumMod val="50000"/>
                </a:schemeClr>
              </a:solidFill>
              <a:latin typeface="Source Sans Pro Semibold"/>
              <a:ea typeface="Source Sans Pro Semibold"/>
              <a:cs typeface="Segoe UI"/>
            </a:endParaRPr>
          </a:p>
          <a:p>
            <a:endParaRPr lang="en-US" sz="1350">
              <a:ea typeface="+mn-lt"/>
              <a:cs typeface="+mn-lt"/>
            </a:endParaRPr>
          </a:p>
          <a:p>
            <a:endParaRPr lang="en-US" sz="1350">
              <a:solidFill>
                <a:schemeClr val="bg2">
                  <a:lumMod val="50000"/>
                </a:schemeClr>
              </a:solidFill>
              <a:latin typeface="Source Sans Pro Semibold"/>
              <a:ea typeface="Source Sans Pro Semibold"/>
              <a:cs typeface="Segoe U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40B14D-36DE-8F7F-9A6A-B4F77CA1E4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4178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E08771-134B-4C52-AB81-CD4B460785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BA9EC9-5322-37CD-34B7-DF242867830C}"/>
              </a:ext>
            </a:extLst>
          </p:cNvPr>
          <p:cNvSpPr txBox="1"/>
          <p:nvPr/>
        </p:nvSpPr>
        <p:spPr>
          <a:xfrm>
            <a:off x="5666696" y="6504859"/>
            <a:ext cx="34918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Credit: LCBP</a:t>
            </a:r>
          </a:p>
        </p:txBody>
      </p:sp>
    </p:spTree>
    <p:extLst>
      <p:ext uri="{BB962C8B-B14F-4D97-AF65-F5344CB8AC3E}">
        <p14:creationId xmlns:p14="http://schemas.microsoft.com/office/powerpoint/2010/main" val="4112863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A picture containing text, outdoor, different&#10;&#10;Description automatically generated">
            <a:extLst>
              <a:ext uri="{FF2B5EF4-FFF2-40B4-BE49-F238E27FC236}">
                <a16:creationId xmlns:a16="http://schemas.microsoft.com/office/drawing/2014/main" id="{0FC8A892-FAE2-4982-B5C4-47EA667FE1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58" r="29007" b="5218"/>
          <a:stretch/>
        </p:blipFill>
        <p:spPr>
          <a:xfrm>
            <a:off x="195287" y="857251"/>
            <a:ext cx="6055329" cy="5149762"/>
          </a:xfrm>
          <a:prstGeom prst="rect">
            <a:avLst/>
          </a:prstGeom>
        </p:spPr>
      </p:pic>
      <p:pic>
        <p:nvPicPr>
          <p:cNvPr id="13" name="Picture 6" descr="A picture containing text, outdoor, different&#10;&#10;Description automatically generated">
            <a:extLst>
              <a:ext uri="{FF2B5EF4-FFF2-40B4-BE49-F238E27FC236}">
                <a16:creationId xmlns:a16="http://schemas.microsoft.com/office/drawing/2014/main" id="{613D242C-E31A-4DCA-8B3A-530C83B13E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612" t="6640" r="-99" b="-542"/>
          <a:stretch/>
        </p:blipFill>
        <p:spPr>
          <a:xfrm>
            <a:off x="6811328" y="857250"/>
            <a:ext cx="2136828" cy="515058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FA408B-3A92-4D9A-B79D-D08E1EF7A122}"/>
              </a:ext>
            </a:extLst>
          </p:cNvPr>
          <p:cNvSpPr txBox="1"/>
          <p:nvPr/>
        </p:nvSpPr>
        <p:spPr>
          <a:xfrm>
            <a:off x="1344054" y="2655065"/>
            <a:ext cx="3790525" cy="1015663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sol.lcbp.org</a:t>
            </a:r>
          </a:p>
        </p:txBody>
      </p:sp>
    </p:spTree>
    <p:extLst>
      <p:ext uri="{BB962C8B-B14F-4D97-AF65-F5344CB8AC3E}">
        <p14:creationId xmlns:p14="http://schemas.microsoft.com/office/powerpoint/2010/main" val="20465787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0A441-356E-C426-A5DC-128B75F63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0568" y="1443942"/>
            <a:ext cx="5262864" cy="3970116"/>
          </a:xfrm>
        </p:spPr>
        <p:txBody>
          <a:bodyPr>
            <a:normAutofit/>
          </a:bodyPr>
          <a:lstStyle/>
          <a:p>
            <a:pPr algn="ctr"/>
            <a:r>
              <a:rPr lang="en-US" sz="5400" dirty="0"/>
              <a:t>Questions? </a:t>
            </a:r>
          </a:p>
        </p:txBody>
      </p:sp>
    </p:spTree>
    <p:extLst>
      <p:ext uri="{BB962C8B-B14F-4D97-AF65-F5344CB8AC3E}">
        <p14:creationId xmlns:p14="http://schemas.microsoft.com/office/powerpoint/2010/main" val="21970405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3F8AF1-AA88-E358-A237-711A2168D2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5788" y="0"/>
            <a:ext cx="10565606" cy="704373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1518" y="902673"/>
            <a:ext cx="7178008" cy="1869102"/>
          </a:xfrm>
          <a:solidFill>
            <a:schemeClr val="bg1">
              <a:alpha val="79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600" b="1" u="sng">
                <a:latin typeface="Arial" panose="020B0604020202020204" pitchFamily="34" charset="0"/>
                <a:cs typeface="Arial" panose="020B0604020202020204" pitchFamily="34" charset="0"/>
              </a:rPr>
              <a:t>Lake Champlain long-term monitoring program</a:t>
            </a:r>
            <a:endParaRPr lang="en-US"/>
          </a:p>
          <a:p>
            <a:pPr marL="0" indent="0">
              <a:buNone/>
            </a:pPr>
            <a:r>
              <a:rPr lang="en-US" sz="2400" b="1"/>
              <a:t>How is the lake’s water quality? Is it changing?</a:t>
            </a:r>
            <a:endParaRPr lang="en-US" sz="2400" b="1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210408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A picture containing water, sky, outdoor, lake&#10;&#10;Description automatically generated">
            <a:extLst>
              <a:ext uri="{FF2B5EF4-FFF2-40B4-BE49-F238E27FC236}">
                <a16:creationId xmlns:a16="http://schemas.microsoft.com/office/drawing/2014/main" id="{E5F47026-633B-452D-A4C7-DAE28B1F53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3" t="11026" r="-418" b="128"/>
          <a:stretch/>
        </p:blipFill>
        <p:spPr>
          <a:xfrm>
            <a:off x="0" y="857250"/>
            <a:ext cx="7123972" cy="5144148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7730896" y="1044280"/>
            <a:ext cx="999182" cy="1031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CF8875-A95C-4433-B25B-14E4315DAF06}"/>
              </a:ext>
            </a:extLst>
          </p:cNvPr>
          <p:cNvSpPr txBox="1"/>
          <p:nvPr/>
        </p:nvSpPr>
        <p:spPr>
          <a:xfrm>
            <a:off x="7615674" y="2472547"/>
            <a:ext cx="1837372" cy="900246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sz="2700">
                <a:solidFill>
                  <a:srgbClr val="00679B"/>
                </a:solidFill>
                <a:latin typeface="Source Serif Pro Semibold"/>
                <a:ea typeface="Source Serif Pro Semibold"/>
              </a:rPr>
              <a:t>Clean Water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EFFAB0-D6D6-4C5A-BB45-82FB7F524685}"/>
              </a:ext>
            </a:extLst>
          </p:cNvPr>
          <p:cNvCxnSpPr>
            <a:cxnSpLocks/>
          </p:cNvCxnSpPr>
          <p:nvPr/>
        </p:nvCxnSpPr>
        <p:spPr>
          <a:xfrm>
            <a:off x="7728999" y="3369864"/>
            <a:ext cx="876801" cy="0"/>
          </a:xfrm>
          <a:prstGeom prst="line">
            <a:avLst/>
          </a:prstGeom>
          <a:ln>
            <a:solidFill>
              <a:srgbClr val="0067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3760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C17F07-D0B6-405B-A7EE-365E004DB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724" y="856109"/>
            <a:ext cx="6935114" cy="4652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A picture containing tree, outdoor&#10;&#10;Description automatically generated">
            <a:extLst>
              <a:ext uri="{FF2B5EF4-FFF2-40B4-BE49-F238E27FC236}">
                <a16:creationId xmlns:a16="http://schemas.microsoft.com/office/drawing/2014/main" id="{25DD80F5-B97E-484F-ACFB-2A85B2B2D0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4749" y="859826"/>
            <a:ext cx="6926282" cy="46781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3D0396-C65B-4622-BF58-6094F52EFDA6}"/>
              </a:ext>
            </a:extLst>
          </p:cNvPr>
          <p:cNvSpPr/>
          <p:nvPr/>
        </p:nvSpPr>
        <p:spPr>
          <a:xfrm>
            <a:off x="-2491" y="854016"/>
            <a:ext cx="2222601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0958029-5E90-4BD7-B97C-4FF4170B9749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F4C9B8-D4C6-486B-AD3D-1781C169BE87}"/>
              </a:ext>
            </a:extLst>
          </p:cNvPr>
          <p:cNvSpPr txBox="1"/>
          <p:nvPr/>
        </p:nvSpPr>
        <p:spPr>
          <a:xfrm>
            <a:off x="159760" y="1646959"/>
            <a:ext cx="2057399" cy="6232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Cyanobacteria</a:t>
            </a:r>
            <a:endParaRPr lang="en-US" sz="2100" b="1">
              <a:solidFill>
                <a:srgbClr val="00679B"/>
              </a:solidFill>
            </a:endParaRPr>
          </a:p>
          <a:p>
            <a:endParaRPr lang="en-US" sz="1500">
              <a:solidFill>
                <a:schemeClr val="bg2">
                  <a:lumMod val="50000"/>
                </a:schemeClr>
              </a:solidFill>
              <a:latin typeface="Source Sans Pro"/>
              <a:ea typeface="Source Sans Pro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4B65B8-9128-4518-9C7E-4D515618DBC2}"/>
              </a:ext>
            </a:extLst>
          </p:cNvPr>
          <p:cNvCxnSpPr>
            <a:cxnSpLocks/>
          </p:cNvCxnSpPr>
          <p:nvPr/>
        </p:nvCxnSpPr>
        <p:spPr>
          <a:xfrm>
            <a:off x="228322" y="2104510"/>
            <a:ext cx="1601757" cy="0"/>
          </a:xfrm>
          <a:prstGeom prst="line">
            <a:avLst/>
          </a:prstGeom>
          <a:ln>
            <a:solidFill>
              <a:srgbClr val="0067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662A381E-B12F-E4A1-8E9E-A0D8037B00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1359" y="5985162"/>
            <a:ext cx="2072639" cy="87283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0ECF1C-2D53-E317-3B43-12D15C8562EC}"/>
              </a:ext>
            </a:extLst>
          </p:cNvPr>
          <p:cNvSpPr txBox="1"/>
          <p:nvPr/>
        </p:nvSpPr>
        <p:spPr>
          <a:xfrm>
            <a:off x="6398798" y="5223952"/>
            <a:ext cx="34918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Credit: UVM Spatial Analysis Laboratory</a:t>
            </a:r>
          </a:p>
        </p:txBody>
      </p:sp>
    </p:spTree>
    <p:extLst>
      <p:ext uri="{BB962C8B-B14F-4D97-AF65-F5344CB8AC3E}">
        <p14:creationId xmlns:p14="http://schemas.microsoft.com/office/powerpoint/2010/main" val="25683316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87B421-E0E8-44D5-ACF0-C637206477B3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575B24-C798-4950-8C35-C119687A4892}"/>
              </a:ext>
            </a:extLst>
          </p:cNvPr>
          <p:cNvSpPr txBox="1"/>
          <p:nvPr/>
        </p:nvSpPr>
        <p:spPr>
          <a:xfrm>
            <a:off x="127289" y="1640465"/>
            <a:ext cx="2057399" cy="1315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Figure 4.</a:t>
            </a:r>
            <a:endParaRPr lang="en-US" sz="2100" b="1">
              <a:solidFill>
                <a:srgbClr val="00679B"/>
              </a:solidFill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Cyanobacteria monitoring on </a:t>
            </a:r>
            <a:br>
              <a:rPr lang="en-US" sz="1500">
                <a:latin typeface="Source Sans Pro"/>
                <a:ea typeface="Source Sans Pro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Lake Champlain</a:t>
            </a:r>
            <a:b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Source Sans Pro"/>
              </a:rPr>
              <a:t>Page 11</a:t>
            </a:r>
            <a:endParaRPr lang="en-US" sz="1350">
              <a:solidFill>
                <a:srgbClr val="00679B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75D1F5-24BF-4725-9800-285900996E82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92376AC-6C58-43E0-BBF0-42E22A1B45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4557" r="312" b="-221"/>
          <a:stretch/>
        </p:blipFill>
        <p:spPr>
          <a:xfrm>
            <a:off x="3247698" y="4925298"/>
            <a:ext cx="4501059" cy="360713"/>
          </a:xfrm>
          <a:prstGeom prst="rect">
            <a:avLst/>
          </a:prstGeom>
        </p:spPr>
      </p:pic>
      <p:pic>
        <p:nvPicPr>
          <p:cNvPr id="4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A87D1671-6582-4581-B586-FC4EBA6871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4096" y="1407170"/>
            <a:ext cx="6096866" cy="33098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8029B9A-1CFF-356B-D5CF-FEC4B798CD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0079" y="5959355"/>
            <a:ext cx="2133920" cy="898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51539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C828C64-4A10-450F-ACF9-AC7D9A3DF077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14C4DA-4EAF-4426-8700-6057CEC33D97}"/>
              </a:ext>
            </a:extLst>
          </p:cNvPr>
          <p:cNvSpPr txBox="1"/>
          <p:nvPr/>
        </p:nvSpPr>
        <p:spPr>
          <a:xfrm>
            <a:off x="127289" y="1640465"/>
            <a:ext cx="2057399" cy="1315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Figure 5.</a:t>
            </a:r>
            <a:endParaRPr lang="en-US" sz="2100" b="1">
              <a:solidFill>
                <a:srgbClr val="00679B"/>
              </a:solidFill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Annual phosphorus loading by </a:t>
            </a:r>
            <a:br>
              <a:rPr lang="en-US" sz="1500">
                <a:latin typeface="Source Sans Pro"/>
                <a:ea typeface="Source Sans Pro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land cover</a:t>
            </a:r>
            <a:b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Source Sans Pro"/>
              </a:rPr>
              <a:t>Page 13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6363A8-76E2-4EA2-BDA2-A3685A9C2914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930C2-8D4E-11CD-9F95-22D23D1736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  <p:pic>
        <p:nvPicPr>
          <p:cNvPr id="13" name="Picture 12" descr="A close-up of a graph&#10;&#10;Description automatically generated">
            <a:extLst>
              <a:ext uri="{FF2B5EF4-FFF2-40B4-BE49-F238E27FC236}">
                <a16:creationId xmlns:a16="http://schemas.microsoft.com/office/drawing/2014/main" id="{711AE026-4D89-6B01-70B9-4EF43D76D85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849"/>
          <a:stretch/>
        </p:blipFill>
        <p:spPr>
          <a:xfrm>
            <a:off x="2324322" y="2511551"/>
            <a:ext cx="6833330" cy="286790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1FA137F-59BA-31C2-BED4-8CF30875D801}"/>
              </a:ext>
            </a:extLst>
          </p:cNvPr>
          <p:cNvSpPr/>
          <p:nvPr/>
        </p:nvSpPr>
        <p:spPr>
          <a:xfrm>
            <a:off x="2261209" y="1478542"/>
            <a:ext cx="8394599" cy="31371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lose-up of a graph&#10;&#10;Description automatically generated">
            <a:extLst>
              <a:ext uri="{FF2B5EF4-FFF2-40B4-BE49-F238E27FC236}">
                <a16:creationId xmlns:a16="http://schemas.microsoft.com/office/drawing/2014/main" id="{0C3EB89C-56EC-91B4-F718-203158B91D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" t="-14696" r="64797" b="47545"/>
          <a:stretch/>
        </p:blipFill>
        <p:spPr>
          <a:xfrm>
            <a:off x="3367312" y="-959454"/>
            <a:ext cx="4325839" cy="5256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6276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C828C64-4A10-450F-ACF9-AC7D9A3DF077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14C4DA-4EAF-4426-8700-6057CEC33D97}"/>
              </a:ext>
            </a:extLst>
          </p:cNvPr>
          <p:cNvSpPr txBox="1"/>
          <p:nvPr/>
        </p:nvSpPr>
        <p:spPr>
          <a:xfrm>
            <a:off x="127289" y="1640465"/>
            <a:ext cx="2057399" cy="1315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Figure 5.</a:t>
            </a:r>
            <a:endParaRPr lang="en-US" sz="2100" b="1">
              <a:solidFill>
                <a:srgbClr val="00679B"/>
              </a:solidFill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Annual phosphorus loading by </a:t>
            </a:r>
            <a:br>
              <a:rPr lang="en-US" sz="1500">
                <a:latin typeface="Source Sans Pro"/>
                <a:ea typeface="Source Sans Pro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land cover</a:t>
            </a:r>
            <a:b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Source Sans Pro"/>
              </a:rPr>
              <a:t>Page 13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6363A8-76E2-4EA2-BDA2-A3685A9C2914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930C2-8D4E-11CD-9F95-22D23D1736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  <p:pic>
        <p:nvPicPr>
          <p:cNvPr id="13" name="Picture 12" descr="A close-up of a graph&#10;&#10;Description automatically generated">
            <a:extLst>
              <a:ext uri="{FF2B5EF4-FFF2-40B4-BE49-F238E27FC236}">
                <a16:creationId xmlns:a16="http://schemas.microsoft.com/office/drawing/2014/main" id="{711AE026-4D89-6B01-70B9-4EF43D76D85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849"/>
          <a:stretch/>
        </p:blipFill>
        <p:spPr>
          <a:xfrm>
            <a:off x="2324322" y="2511551"/>
            <a:ext cx="6833330" cy="286790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1FA137F-59BA-31C2-BED4-8CF30875D801}"/>
              </a:ext>
            </a:extLst>
          </p:cNvPr>
          <p:cNvSpPr/>
          <p:nvPr/>
        </p:nvSpPr>
        <p:spPr>
          <a:xfrm>
            <a:off x="2261209" y="1478542"/>
            <a:ext cx="8394599" cy="31371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lose-up of a graph&#10;&#10;Description automatically generated">
            <a:extLst>
              <a:ext uri="{FF2B5EF4-FFF2-40B4-BE49-F238E27FC236}">
                <a16:creationId xmlns:a16="http://schemas.microsoft.com/office/drawing/2014/main" id="{0C3EB89C-56EC-91B4-F718-203158B91D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" t="-14696" r="64797" b="47545"/>
          <a:stretch/>
        </p:blipFill>
        <p:spPr>
          <a:xfrm>
            <a:off x="2135920" y="-959454"/>
            <a:ext cx="4325839" cy="52563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2F712E-D22D-272D-4993-55235D5648F8}"/>
              </a:ext>
            </a:extLst>
          </p:cNvPr>
          <p:cNvSpPr txBox="1"/>
          <p:nvPr/>
        </p:nvSpPr>
        <p:spPr>
          <a:xfrm>
            <a:off x="5522977" y="236423"/>
            <a:ext cx="32762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/>
              <a:t>Phosphorus TMDL allocation:</a:t>
            </a:r>
          </a:p>
          <a:p>
            <a:r>
              <a:rPr lang="en-US" sz="2400"/>
              <a:t>575 mt/year</a:t>
            </a:r>
          </a:p>
          <a:p>
            <a:r>
              <a:rPr lang="en-US"/>
              <a:t>Decrease of </a:t>
            </a:r>
            <a:r>
              <a:rPr lang="en-US" b="1">
                <a:solidFill>
                  <a:srgbClr val="FF0000"/>
                </a:solidFill>
              </a:rPr>
              <a:t>346 mt/year (37%)</a:t>
            </a:r>
          </a:p>
        </p:txBody>
      </p:sp>
    </p:spTree>
    <p:extLst>
      <p:ext uri="{BB962C8B-B14F-4D97-AF65-F5344CB8AC3E}">
        <p14:creationId xmlns:p14="http://schemas.microsoft.com/office/powerpoint/2010/main" val="2608155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C828C64-4A10-450F-ACF9-AC7D9A3DF077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14C4DA-4EAF-4426-8700-6057CEC33D97}"/>
              </a:ext>
            </a:extLst>
          </p:cNvPr>
          <p:cNvSpPr txBox="1"/>
          <p:nvPr/>
        </p:nvSpPr>
        <p:spPr>
          <a:xfrm>
            <a:off x="127289" y="1640465"/>
            <a:ext cx="2057399" cy="1315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Figure 5.</a:t>
            </a:r>
            <a:endParaRPr lang="en-US" sz="2100" b="1">
              <a:solidFill>
                <a:srgbClr val="00679B"/>
              </a:solidFill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Annual phosphorus loading by </a:t>
            </a:r>
            <a:br>
              <a:rPr lang="en-US" sz="1500">
                <a:latin typeface="Source Sans Pro"/>
                <a:ea typeface="Source Sans Pro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land cover</a:t>
            </a:r>
            <a:b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Source Sans Pro"/>
              </a:rPr>
              <a:t>Page 13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6363A8-76E2-4EA2-BDA2-A3685A9C2914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930C2-8D4E-11CD-9F95-22D23D1736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  <p:pic>
        <p:nvPicPr>
          <p:cNvPr id="11" name="Picture 10" descr="A close-up of a graph&#10;&#10;Description automatically generated">
            <a:extLst>
              <a:ext uri="{FF2B5EF4-FFF2-40B4-BE49-F238E27FC236}">
                <a16:creationId xmlns:a16="http://schemas.microsoft.com/office/drawing/2014/main" id="{0C3EB89C-56EC-91B4-F718-203158B91D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849"/>
          <a:stretch/>
        </p:blipFill>
        <p:spPr>
          <a:xfrm>
            <a:off x="2121576" y="2443777"/>
            <a:ext cx="6947987" cy="291602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78CA8B1-5BAA-04B8-28D3-1DE5B71FFD24}"/>
              </a:ext>
            </a:extLst>
          </p:cNvPr>
          <p:cNvSpPr/>
          <p:nvPr/>
        </p:nvSpPr>
        <p:spPr>
          <a:xfrm>
            <a:off x="6583680" y="960392"/>
            <a:ext cx="2433031" cy="26972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481B4B-D244-B4ED-8283-463FD906EDD5}"/>
              </a:ext>
            </a:extLst>
          </p:cNvPr>
          <p:cNvSpPr/>
          <p:nvPr/>
        </p:nvSpPr>
        <p:spPr>
          <a:xfrm>
            <a:off x="4115863" y="1478542"/>
            <a:ext cx="6539945" cy="31371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close-up of a graph&#10;&#10;Description automatically generated">
            <a:extLst>
              <a:ext uri="{FF2B5EF4-FFF2-40B4-BE49-F238E27FC236}">
                <a16:creationId xmlns:a16="http://schemas.microsoft.com/office/drawing/2014/main" id="{E35621D3-3316-3493-B6DB-BB2258079AE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59" t="-14695" r="38570" b="50669"/>
          <a:stretch/>
        </p:blipFill>
        <p:spPr>
          <a:xfrm>
            <a:off x="4447394" y="-941605"/>
            <a:ext cx="3672477" cy="548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0231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C828C64-4A10-450F-ACF9-AC7D9A3DF077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14C4DA-4EAF-4426-8700-6057CEC33D97}"/>
              </a:ext>
            </a:extLst>
          </p:cNvPr>
          <p:cNvSpPr txBox="1"/>
          <p:nvPr/>
        </p:nvSpPr>
        <p:spPr>
          <a:xfrm>
            <a:off x="127289" y="1640465"/>
            <a:ext cx="2057399" cy="1315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Figure 5.</a:t>
            </a:r>
            <a:endParaRPr lang="en-US" sz="2100" b="1">
              <a:solidFill>
                <a:srgbClr val="00679B"/>
              </a:solidFill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Annual phosphorus loading by </a:t>
            </a:r>
            <a:br>
              <a:rPr lang="en-US" sz="1500">
                <a:latin typeface="Source Sans Pro"/>
                <a:ea typeface="Source Sans Pro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land cover</a:t>
            </a:r>
            <a:b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Source Sans Pro"/>
              </a:rPr>
              <a:t>Page 13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6363A8-76E2-4EA2-BDA2-A3685A9C2914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930C2-8D4E-11CD-9F95-22D23D1736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  <p:pic>
        <p:nvPicPr>
          <p:cNvPr id="11" name="Picture 10" descr="A close-up of a graph&#10;&#10;Description automatically generated">
            <a:extLst>
              <a:ext uri="{FF2B5EF4-FFF2-40B4-BE49-F238E27FC236}">
                <a16:creationId xmlns:a16="http://schemas.microsoft.com/office/drawing/2014/main" id="{0C3EB89C-56EC-91B4-F718-203158B91D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849"/>
          <a:stretch/>
        </p:blipFill>
        <p:spPr>
          <a:xfrm>
            <a:off x="2196012" y="1498196"/>
            <a:ext cx="6947987" cy="291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52620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C828C64-4A10-450F-ACF9-AC7D9A3DF077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14C4DA-4EAF-4426-8700-6057CEC33D97}"/>
              </a:ext>
            </a:extLst>
          </p:cNvPr>
          <p:cNvSpPr txBox="1"/>
          <p:nvPr/>
        </p:nvSpPr>
        <p:spPr>
          <a:xfrm>
            <a:off x="127289" y="1640465"/>
            <a:ext cx="2057399" cy="15465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Figure 6.</a:t>
            </a:r>
            <a:endParaRPr lang="en-US" sz="2100" b="1">
              <a:solidFill>
                <a:srgbClr val="00679B"/>
              </a:solidFill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Annual average phosphorus concentration by </a:t>
            </a:r>
            <a:br>
              <a:rPr lang="en-US" sz="1500">
                <a:latin typeface="Source Sans Pro"/>
                <a:ea typeface="Source Sans Pro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Lake segment</a:t>
            </a:r>
            <a:b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Source Sans Pro"/>
              </a:rPr>
              <a:t>Page 13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6363A8-76E2-4EA2-BDA2-A3685A9C2914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Picture 7" descr="Diagram&#10;&#10;Description automatically generated">
            <a:extLst>
              <a:ext uri="{FF2B5EF4-FFF2-40B4-BE49-F238E27FC236}">
                <a16:creationId xmlns:a16="http://schemas.microsoft.com/office/drawing/2014/main" id="{A3721AB3-24B6-4A29-A822-91A49A9D22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2178" t="86047" r="43366" b="-698"/>
          <a:stretch/>
        </p:blipFill>
        <p:spPr>
          <a:xfrm>
            <a:off x="2145841" y="3855196"/>
            <a:ext cx="2891036" cy="1226399"/>
          </a:xfrm>
          <a:prstGeom prst="rect">
            <a:avLst/>
          </a:prstGeom>
          <a:ln>
            <a:solidFill>
              <a:schemeClr val="bg2"/>
            </a:solidFill>
          </a:ln>
        </p:spPr>
      </p:pic>
      <p:pic>
        <p:nvPicPr>
          <p:cNvPr id="4" name="Picture 5" descr="Diagram&#10;&#10;Description automatically generated">
            <a:extLst>
              <a:ext uri="{FF2B5EF4-FFF2-40B4-BE49-F238E27FC236}">
                <a16:creationId xmlns:a16="http://schemas.microsoft.com/office/drawing/2014/main" id="{D7C8F842-BAA1-4B32-9B36-9436DC51E4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0811" y="128365"/>
            <a:ext cx="3196446" cy="52723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6719DB2-78D0-7BEF-EE23-AF0F47322A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55543" y="6020613"/>
            <a:ext cx="1988456" cy="837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83837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7B73C4-18AF-48DB-A3A7-24CCBE445F45}"/>
              </a:ext>
            </a:extLst>
          </p:cNvPr>
          <p:cNvSpPr/>
          <p:nvPr/>
        </p:nvSpPr>
        <p:spPr>
          <a:xfrm>
            <a:off x="-12344" y="854016"/>
            <a:ext cx="2133920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F2A11D6-C323-4863-9A8F-3E610EF9C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70680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4DAB55-05E2-41EC-9429-B207909E19EE}"/>
              </a:ext>
            </a:extLst>
          </p:cNvPr>
          <p:cNvSpPr txBox="1"/>
          <p:nvPr/>
        </p:nvSpPr>
        <p:spPr>
          <a:xfrm>
            <a:off x="189797" y="1685113"/>
            <a:ext cx="2057399" cy="1315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Figure 10.</a:t>
            </a:r>
            <a:endParaRPr lang="en-US" sz="2100" b="1">
              <a:solidFill>
                <a:srgbClr val="00679B"/>
              </a:solidFill>
            </a:endParaRPr>
          </a:p>
          <a:p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Annual average </a:t>
            </a:r>
            <a:br>
              <a:rPr lang="en-US" sz="1500">
                <a:latin typeface="Source Sans Pro"/>
                <a:ea typeface="Source Sans Pro"/>
              </a:rPr>
            </a:br>
            <a: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  <a:t>chloride concentration in Lake Champlain</a:t>
            </a:r>
            <a:br>
              <a:rPr lang="en-US" sz="1500">
                <a:solidFill>
                  <a:schemeClr val="bg2">
                    <a:lumMod val="50000"/>
                  </a:schemeClr>
                </a:solidFill>
                <a:latin typeface="Source Sans Pro"/>
                <a:ea typeface="Source Sans Pro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Source Sans Pro"/>
              </a:rPr>
              <a:t>Page 16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FC277-3908-417A-9609-5A8F1E0B2942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5" descr="Timeline&#10;&#10;Description automatically generated">
            <a:extLst>
              <a:ext uri="{FF2B5EF4-FFF2-40B4-BE49-F238E27FC236}">
                <a16:creationId xmlns:a16="http://schemas.microsoft.com/office/drawing/2014/main" id="{A52C1FE6-AC96-4E94-90D4-92D1D28298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4439" y="1082320"/>
            <a:ext cx="5476546" cy="43090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DB1F75-B639-F165-9594-7A98AA18FB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3575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34">
            <a:extLst>
              <a:ext uri="{FF2B5EF4-FFF2-40B4-BE49-F238E27FC236}">
                <a16:creationId xmlns:a16="http://schemas.microsoft.com/office/drawing/2014/main" id="{B85D6840-50B5-4D0F-B011-FABBF7F6DE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2" t="31816" b="-134"/>
          <a:stretch/>
        </p:blipFill>
        <p:spPr>
          <a:xfrm>
            <a:off x="-1448" y="848125"/>
            <a:ext cx="9145035" cy="50133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9451B49-D0DA-4C1A-A9C0-C4B052FF5A1F}"/>
              </a:ext>
            </a:extLst>
          </p:cNvPr>
          <p:cNvSpPr/>
          <p:nvPr/>
        </p:nvSpPr>
        <p:spPr>
          <a:xfrm>
            <a:off x="-2492" y="854016"/>
            <a:ext cx="2114214" cy="51434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01579D1-0B8F-420F-A7A7-76E9861548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737" b="50335"/>
          <a:stretch/>
        </p:blipFill>
        <p:spPr bwMode="auto">
          <a:xfrm>
            <a:off x="296658" y="960392"/>
            <a:ext cx="669523" cy="6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761CE15-DEAE-465F-860D-2F9051FC6EDA}"/>
              </a:ext>
            </a:extLst>
          </p:cNvPr>
          <p:cNvSpPr txBox="1"/>
          <p:nvPr/>
        </p:nvSpPr>
        <p:spPr>
          <a:xfrm>
            <a:off x="198726" y="1607992"/>
            <a:ext cx="2278206" cy="7155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00679B"/>
                </a:solidFill>
                <a:latin typeface="Source Sans Pro"/>
                <a:ea typeface="Source Sans Pro"/>
              </a:rPr>
              <a:t>Clean water overview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B34339D-6FB8-4BBA-B31C-02CE7CE67D77}"/>
              </a:ext>
            </a:extLst>
          </p:cNvPr>
          <p:cNvCxnSpPr>
            <a:cxnSpLocks/>
          </p:cNvCxnSpPr>
          <p:nvPr/>
        </p:nvCxnSpPr>
        <p:spPr>
          <a:xfrm>
            <a:off x="297829" y="2320753"/>
            <a:ext cx="1092041" cy="0"/>
          </a:xfrm>
          <a:prstGeom prst="line">
            <a:avLst/>
          </a:prstGeom>
          <a:ln>
            <a:solidFill>
              <a:srgbClr val="0067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B15F464-2A5D-49FD-8433-DCDA220D9524}"/>
              </a:ext>
            </a:extLst>
          </p:cNvPr>
          <p:cNvSpPr/>
          <p:nvPr/>
        </p:nvSpPr>
        <p:spPr>
          <a:xfrm>
            <a:off x="2285759" y="4056947"/>
            <a:ext cx="1504244" cy="118776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ECDB7CB-5AF3-473E-9FAA-BA6E3E5E370D}"/>
              </a:ext>
            </a:extLst>
          </p:cNvPr>
          <p:cNvSpPr txBox="1"/>
          <p:nvPr/>
        </p:nvSpPr>
        <p:spPr>
          <a:xfrm>
            <a:off x="2346465" y="4289413"/>
            <a:ext cx="1373062" cy="53091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00679B"/>
                </a:solidFill>
                <a:latin typeface="Source Sans Pro"/>
                <a:ea typeface="+mn-lt"/>
                <a:cs typeface="+mn-lt"/>
              </a:rPr>
              <a:t>Cyanobacteria</a:t>
            </a:r>
            <a:endParaRPr lang="en-US" sz="1500">
              <a:solidFill>
                <a:srgbClr val="00679B"/>
              </a:solidFill>
              <a:latin typeface="Source Sans Pro"/>
              <a:ea typeface="Source Sans Pro"/>
              <a:cs typeface="+mn-lt"/>
            </a:endParaRPr>
          </a:p>
          <a:p>
            <a:r>
              <a:rPr lang="en-US" sz="1500">
                <a:solidFill>
                  <a:srgbClr val="00679B"/>
                </a:solidFill>
                <a:latin typeface="Source Sans Pro"/>
                <a:ea typeface="+mn-lt"/>
                <a:cs typeface="+mn-lt"/>
              </a:rPr>
              <a:t>blooms</a:t>
            </a:r>
            <a:endParaRPr lang="en-US" sz="1350" b="1">
              <a:solidFill>
                <a:srgbClr val="00679B"/>
              </a:solidFill>
              <a:latin typeface="Calibri"/>
              <a:ea typeface="Source Sans Pro"/>
              <a:cs typeface="Calibri" panose="020F0502020204030204"/>
            </a:endParaRP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41CA40C5-8BAA-466D-A7F8-A02B109E0E94}"/>
              </a:ext>
            </a:extLst>
          </p:cNvPr>
          <p:cNvSpPr/>
          <p:nvPr/>
        </p:nvSpPr>
        <p:spPr>
          <a:xfrm>
            <a:off x="5596518" y="4056947"/>
            <a:ext cx="1504244" cy="118776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4AB8EE-2863-4C15-9DEF-3A847330FE45}"/>
              </a:ext>
            </a:extLst>
          </p:cNvPr>
          <p:cNvSpPr txBox="1"/>
          <p:nvPr/>
        </p:nvSpPr>
        <p:spPr>
          <a:xfrm>
            <a:off x="5787392" y="4292196"/>
            <a:ext cx="1116291" cy="53091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00679B"/>
                </a:solidFill>
                <a:latin typeface="Source Sans Pro"/>
                <a:ea typeface="+mn-lt"/>
                <a:cs typeface="+mn-lt"/>
              </a:rPr>
              <a:t>Chloride is increasing</a:t>
            </a:r>
            <a:endParaRPr lang="en-US" sz="1500">
              <a:solidFill>
                <a:srgbClr val="00679B"/>
              </a:solidFill>
              <a:latin typeface="Source Sans Pro"/>
              <a:ea typeface="Source Sans Pro"/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E20EFF-0563-4F6C-B701-FE6FEC459575}"/>
              </a:ext>
            </a:extLst>
          </p:cNvPr>
          <p:cNvSpPr/>
          <p:nvPr/>
        </p:nvSpPr>
        <p:spPr>
          <a:xfrm>
            <a:off x="0" y="5503738"/>
            <a:ext cx="9144000" cy="497012"/>
          </a:xfrm>
          <a:prstGeom prst="rect">
            <a:avLst/>
          </a:prstGeom>
          <a:solidFill>
            <a:srgbClr val="0067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143CA27-35CA-4158-B2F5-A53B88DBA781}"/>
              </a:ext>
            </a:extLst>
          </p:cNvPr>
          <p:cNvGrpSpPr/>
          <p:nvPr/>
        </p:nvGrpSpPr>
        <p:grpSpPr>
          <a:xfrm>
            <a:off x="3941138" y="4056947"/>
            <a:ext cx="1504244" cy="1187762"/>
            <a:chOff x="5977437" y="2177331"/>
            <a:chExt cx="2005659" cy="1583683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10313E6B-F16F-46C4-A0F0-95647F3E00F2}"/>
                </a:ext>
              </a:extLst>
            </p:cNvPr>
            <p:cNvSpPr/>
            <p:nvPr/>
          </p:nvSpPr>
          <p:spPr>
            <a:xfrm>
              <a:off x="5977437" y="2177331"/>
              <a:ext cx="2005659" cy="1583683"/>
            </a:xfrm>
            <a:prstGeom prst="roundRect">
              <a:avLst/>
            </a:pr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59720F6-94AB-4AF2-9D4F-08A52274CCC3}"/>
                </a:ext>
              </a:extLst>
            </p:cNvPr>
            <p:cNvSpPr txBox="1"/>
            <p:nvPr/>
          </p:nvSpPr>
          <p:spPr>
            <a:xfrm>
              <a:off x="6174121" y="2307895"/>
              <a:ext cx="1623174" cy="1323439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1500">
                  <a:solidFill>
                    <a:srgbClr val="00679B"/>
                  </a:solidFill>
                  <a:latin typeface="Source Sans Pro"/>
                  <a:ea typeface="+mn-lt"/>
                  <a:cs typeface="+mn-lt"/>
                </a:rPr>
                <a:t>Phosphorus levels remain </a:t>
              </a:r>
              <a:br>
                <a:rPr lang="en-US" sz="1500">
                  <a:solidFill>
                    <a:srgbClr val="00679B"/>
                  </a:solidFill>
                  <a:latin typeface="Source Sans Pro"/>
                  <a:ea typeface="+mn-lt"/>
                  <a:cs typeface="+mn-lt"/>
                </a:rPr>
              </a:br>
              <a:r>
                <a:rPr lang="en-US" sz="1500">
                  <a:solidFill>
                    <a:srgbClr val="00679B"/>
                  </a:solidFill>
                  <a:latin typeface="Source Sans Pro"/>
                  <a:ea typeface="+mn-lt"/>
                  <a:cs typeface="+mn-lt"/>
                </a:rPr>
                <a:t>too high in some areas</a:t>
              </a:r>
              <a:endParaRPr lang="en-US" sz="1500">
                <a:solidFill>
                  <a:srgbClr val="00679B"/>
                </a:solidFill>
                <a:latin typeface="Source Sans Pro"/>
                <a:ea typeface="Source Sans Pro"/>
                <a:cs typeface="Calibri"/>
              </a:endParaRPr>
            </a:p>
          </p:txBody>
        </p:sp>
      </p:grp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475E469E-7556-418A-A22E-91D1A5923993}"/>
              </a:ext>
            </a:extLst>
          </p:cNvPr>
          <p:cNvSpPr/>
          <p:nvPr/>
        </p:nvSpPr>
        <p:spPr>
          <a:xfrm>
            <a:off x="7281457" y="4056947"/>
            <a:ext cx="1504244" cy="118776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8C1633-1813-45CB-BE59-E6C5B26B1625}"/>
              </a:ext>
            </a:extLst>
          </p:cNvPr>
          <p:cNvSpPr txBox="1"/>
          <p:nvPr/>
        </p:nvSpPr>
        <p:spPr>
          <a:xfrm>
            <a:off x="7457031" y="4291273"/>
            <a:ext cx="1167679" cy="53091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00679B"/>
                </a:solidFill>
                <a:latin typeface="Source Sans Pro"/>
                <a:ea typeface="+mn-lt"/>
                <a:cs typeface="+mn-lt"/>
              </a:rPr>
              <a:t>Progress </a:t>
            </a:r>
            <a:br>
              <a:rPr lang="en-US" sz="1350">
                <a:latin typeface="Source Sans Pro"/>
                <a:ea typeface="+mn-lt"/>
                <a:cs typeface="+mn-lt"/>
              </a:rPr>
            </a:br>
            <a:r>
              <a:rPr lang="en-US" sz="1500">
                <a:solidFill>
                  <a:srgbClr val="00679B"/>
                </a:solidFill>
                <a:latin typeface="Source Sans Pro"/>
                <a:ea typeface="+mn-lt"/>
                <a:cs typeface="+mn-lt"/>
              </a:rPr>
              <a:t>on CSOs</a:t>
            </a:r>
            <a:endParaRPr lang="en-US" sz="1500">
              <a:solidFill>
                <a:srgbClr val="00679B"/>
              </a:solidFill>
              <a:latin typeface="Source Sans Pro"/>
              <a:ea typeface="Source Sans Pro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B6614F-438C-05D9-5227-30AE31890E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3487" y="6125029"/>
            <a:ext cx="1740512" cy="73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61546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DC48775-236A-AE19-C4FE-ECEB9E278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863" y="0"/>
            <a:ext cx="48561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A575EA1-4BA2-1220-4319-A84870E20F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8927" y="978337"/>
            <a:ext cx="3944461" cy="4329826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/>
              <a:t>25 parameters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/>
              <a:t>110,000 lake observations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71,000 tributary </a:t>
            </a:r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observations</a:t>
            </a:r>
            <a:endParaRPr lang="en-US" sz="32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/>
              <a:t>600,000 sonde measurements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71111243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BF5B782-0707-4C4D-A2DF-A73D76A3BA1D}"/>
              </a:ext>
            </a:extLst>
          </p:cNvPr>
          <p:cNvSpPr txBox="1">
            <a:spLocks/>
          </p:cNvSpPr>
          <p:nvPr/>
        </p:nvSpPr>
        <p:spPr>
          <a:xfrm>
            <a:off x="323022" y="1915897"/>
            <a:ext cx="3395538" cy="368231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AF7571C-DDA2-43ED-ABC6-810DF5C0B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3" y="506911"/>
            <a:ext cx="2747456" cy="5806803"/>
          </a:xfrm>
        </p:spPr>
        <p:txBody>
          <a:bodyPr>
            <a:noAutofit/>
          </a:bodyPr>
          <a:lstStyle/>
          <a:p>
            <a:pPr marL="7937" lvl="1" indent="0">
              <a:buNone/>
            </a:pPr>
            <a:r>
              <a:rPr lang="en-US" sz="1500" b="1" i="1" u="sng">
                <a:solidFill>
                  <a:schemeClr val="tx2"/>
                </a:solidFill>
              </a:rPr>
              <a:t>Chemical measurements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Alkalinity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Aluminum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Calcium</a:t>
            </a:r>
          </a:p>
          <a:p>
            <a:pPr lvl="1"/>
            <a:r>
              <a:rPr lang="en-US" sz="1500" b="1">
                <a:solidFill>
                  <a:schemeClr val="tx2"/>
                </a:solidFill>
              </a:rPr>
              <a:t>Chloride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Chlorophyll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Conductivity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Dissolved organic carbon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Dissolved oxygen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Dissolved phosphorus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Dissolved silica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Iron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Magnesium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pH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Potassium</a:t>
            </a:r>
          </a:p>
          <a:p>
            <a:pPr lvl="1"/>
            <a:r>
              <a:rPr lang="en-US" sz="1500">
                <a:solidFill>
                  <a:schemeClr val="tx2"/>
                </a:solidFill>
              </a:rPr>
              <a:t>Sodium</a:t>
            </a:r>
          </a:p>
          <a:p>
            <a:pPr lvl="1"/>
            <a:r>
              <a:rPr lang="en-US" sz="1500" b="1">
                <a:solidFill>
                  <a:schemeClr val="tx2"/>
                </a:solidFill>
              </a:rPr>
              <a:t>Total nitrogen</a:t>
            </a:r>
          </a:p>
          <a:p>
            <a:pPr lvl="1"/>
            <a:r>
              <a:rPr lang="en-US" sz="1500" b="1">
                <a:solidFill>
                  <a:schemeClr val="tx2"/>
                </a:solidFill>
              </a:rPr>
              <a:t>Total phosphorus</a:t>
            </a:r>
          </a:p>
          <a:p>
            <a:pPr lvl="1"/>
            <a:r>
              <a:rPr lang="en-US" sz="1500" b="1">
                <a:solidFill>
                  <a:schemeClr val="tx2"/>
                </a:solidFill>
              </a:rPr>
              <a:t>Total suspended solids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65E358-7E61-46C8-A2B3-04F7AD4CBBAA}"/>
              </a:ext>
            </a:extLst>
          </p:cNvPr>
          <p:cNvSpPr txBox="1">
            <a:spLocks/>
          </p:cNvSpPr>
          <p:nvPr/>
        </p:nvSpPr>
        <p:spPr>
          <a:xfrm>
            <a:off x="2266792" y="506127"/>
            <a:ext cx="3483292" cy="5806802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0">
              <a:buNone/>
            </a:pPr>
            <a:r>
              <a:rPr lang="en-US" sz="1500" b="1" i="1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measurements</a:t>
            </a:r>
          </a:p>
          <a:p>
            <a:pPr lvl="1"/>
            <a:r>
              <a:rPr lang="en-US" sz="1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Thermocline depth </a:t>
            </a:r>
          </a:p>
          <a:p>
            <a:pPr lvl="1"/>
            <a:r>
              <a:rPr lang="en-US" sz="1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temperature</a:t>
            </a:r>
          </a:p>
          <a:p>
            <a:pPr lvl="1"/>
            <a:r>
              <a:rPr lang="en-US" sz="1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Secchi depth</a:t>
            </a:r>
          </a:p>
          <a:p>
            <a:pPr marL="342900" lvl="1" indent="0">
              <a:buNone/>
            </a:pPr>
            <a:endParaRPr lang="en-US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0">
              <a:buNone/>
            </a:pPr>
            <a:r>
              <a:rPr lang="en-US" sz="1500" b="1" i="1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measurements</a:t>
            </a:r>
          </a:p>
          <a:p>
            <a:pPr lvl="1"/>
            <a:r>
              <a:rPr lang="en-US" sz="1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phytoplankton density, biovolume, and community composition</a:t>
            </a:r>
          </a:p>
          <a:p>
            <a:pPr lvl="1"/>
            <a:r>
              <a:rPr lang="en-US" sz="1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zooplankton density, biovolume, and community composition</a:t>
            </a:r>
          </a:p>
          <a:p>
            <a:pPr marL="342900" lvl="1" indent="0">
              <a:buNone/>
            </a:pPr>
            <a:endParaRPr lang="en-US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0">
              <a:buNone/>
            </a:pPr>
            <a:r>
              <a:rPr lang="en-US" sz="1500" b="1" i="1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Calculated metrics</a:t>
            </a:r>
          </a:p>
          <a:p>
            <a:pPr lvl="1"/>
            <a:r>
              <a:rPr lang="en-US" sz="15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Molar ratio TN:TP</a:t>
            </a:r>
          </a:p>
          <a:p>
            <a:pPr lvl="1"/>
            <a:r>
              <a:rPr lang="en-US" sz="1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Hypolimnetic DO depletion (June 1 – Sept 1)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3949E9D-5A1B-4EE6-960D-4C07C572033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70" r="16295"/>
          <a:stretch/>
        </p:blipFill>
        <p:spPr>
          <a:xfrm>
            <a:off x="5554756" y="814427"/>
            <a:ext cx="3483292" cy="501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924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A6A4A4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744DB2A1-0E4C-DA96-3B6E-224D46EF41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59" t="16764"/>
          <a:stretch/>
        </p:blipFill>
        <p:spPr bwMode="auto">
          <a:xfrm>
            <a:off x="360043" y="1590410"/>
            <a:ext cx="3912406" cy="4933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D366B06E-B0D8-4C40-8F35-64638BAD4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291" y="4761"/>
            <a:ext cx="7621471" cy="1855259"/>
          </a:xfrm>
        </p:spPr>
        <p:txBody>
          <a:bodyPr>
            <a:noAutofit/>
          </a:bodyPr>
          <a:lstStyle/>
          <a:p>
            <a:r>
              <a:rPr lang="en-US" sz="3600" b="1">
                <a:solidFill>
                  <a:schemeClr val="tx1">
                    <a:lumMod val="50000"/>
                  </a:schemeClr>
                </a:solidFill>
                <a:latin typeface="+mj-lt"/>
                <a:cs typeface="Calibri Light"/>
              </a:rPr>
              <a:t>Water quality monitoring buoys</a:t>
            </a:r>
            <a:r>
              <a:rPr lang="en-US" sz="3600" b="1">
                <a:solidFill>
                  <a:schemeClr val="tx1">
                    <a:lumMod val="50000"/>
                  </a:schemeClr>
                </a:solidFill>
                <a:cs typeface="Calibri Light"/>
              </a:rPr>
              <a:t>:</a:t>
            </a:r>
            <a:br>
              <a:rPr lang="en-US" sz="3600" b="1">
                <a:solidFill>
                  <a:schemeClr val="tx1">
                    <a:lumMod val="50000"/>
                  </a:schemeClr>
                </a:solidFill>
                <a:cs typeface="Calibri Light"/>
              </a:rPr>
            </a:br>
            <a:r>
              <a:rPr lang="en-US" sz="2400" b="1">
                <a:solidFill>
                  <a:schemeClr val="tx1">
                    <a:lumMod val="50000"/>
                  </a:schemeClr>
                </a:solidFill>
                <a:cs typeface="Calibri Light"/>
              </a:rPr>
              <a:t>3 deployed in Lake Champlain (1 to be added in 2024)</a:t>
            </a:r>
            <a:br>
              <a:rPr lang="en-US" sz="2400" b="1">
                <a:cs typeface="Calibri Light"/>
              </a:rPr>
            </a:br>
            <a:r>
              <a:rPr lang="en-US" sz="2400" b="1">
                <a:solidFill>
                  <a:schemeClr val="tx1">
                    <a:lumMod val="50000"/>
                  </a:schemeClr>
                </a:solidFill>
                <a:cs typeface="Calibri Light"/>
              </a:rPr>
              <a:t>1 in a major tributary</a:t>
            </a:r>
            <a:endParaRPr lang="en-US" sz="2400" b="1">
              <a:solidFill>
                <a:schemeClr val="tx1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016BE180-1CD5-77C9-7E66-1BE9307C58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9" r="8634" b="1654"/>
          <a:stretch/>
        </p:blipFill>
        <p:spPr bwMode="auto">
          <a:xfrm>
            <a:off x="4569723" y="1368427"/>
            <a:ext cx="3914594" cy="536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64814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38618BF-0C6B-451B-A738-13D389D79D25}"/>
              </a:ext>
            </a:extLst>
          </p:cNvPr>
          <p:cNvSpPr/>
          <p:nvPr/>
        </p:nvSpPr>
        <p:spPr>
          <a:xfrm>
            <a:off x="0" y="5602245"/>
            <a:ext cx="9144000" cy="398506"/>
          </a:xfrm>
          <a:prstGeom prst="rect">
            <a:avLst/>
          </a:prstGeom>
          <a:solidFill>
            <a:srgbClr val="0055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FCF1B1-A8B4-4EDA-AD2E-7FACD4524A9B}"/>
              </a:ext>
            </a:extLst>
          </p:cNvPr>
          <p:cNvSpPr txBox="1"/>
          <p:nvPr/>
        </p:nvSpPr>
        <p:spPr>
          <a:xfrm>
            <a:off x="549876" y="5677435"/>
            <a:ext cx="276173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>
                <a:solidFill>
                  <a:schemeClr val="bg1"/>
                </a:solidFill>
                <a:latin typeface="Century Gothic" panose="020B0502020202020204" pitchFamily="34" charset="0"/>
              </a:rPr>
              <a:t>CLEAN WATER</a:t>
            </a:r>
          </a:p>
        </p:txBody>
      </p:sp>
      <p:pic>
        <p:nvPicPr>
          <p:cNvPr id="11" name="Picture 10" descr="Logo, icon, company name&#10;&#10;Description automatically generated">
            <a:extLst>
              <a:ext uri="{FF2B5EF4-FFF2-40B4-BE49-F238E27FC236}">
                <a16:creationId xmlns:a16="http://schemas.microsoft.com/office/drawing/2014/main" id="{55815CD7-2A7F-4048-AFFB-A2FDF63A54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38" y="5623696"/>
            <a:ext cx="355601" cy="35560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3D84368-1808-434E-A89B-A2F0BC9BE746}"/>
              </a:ext>
            </a:extLst>
          </p:cNvPr>
          <p:cNvSpPr/>
          <p:nvPr/>
        </p:nvSpPr>
        <p:spPr>
          <a:xfrm>
            <a:off x="0" y="857250"/>
            <a:ext cx="9144000" cy="500194"/>
          </a:xfrm>
          <a:prstGeom prst="rect">
            <a:avLst/>
          </a:prstGeom>
          <a:solidFill>
            <a:srgbClr val="0055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="1">
                <a:latin typeface="Century Gothic" panose="020B0502020202020204" pitchFamily="34" charset="0"/>
              </a:rPr>
              <a:t>data.lcbp.org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D366B06E-B0D8-4C40-8F35-64638BAD4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50" y="2319745"/>
            <a:ext cx="2397826" cy="170708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bg1"/>
                </a:solidFill>
                <a:latin typeface="Century Gothic" panose="020B0502020202020204" pitchFamily="34" charset="0"/>
                <a:cs typeface="Calibri Light"/>
              </a:rPr>
              <a:t>Data.LCBP.org</a:t>
            </a:r>
            <a:endParaRPr lang="en-US" b="1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5" name="Picture 4" descr="A picture containing text, screenshot, document&#10;&#10;Description automatically generated">
            <a:extLst>
              <a:ext uri="{FF2B5EF4-FFF2-40B4-BE49-F238E27FC236}">
                <a16:creationId xmlns:a16="http://schemas.microsoft.com/office/drawing/2014/main" id="{7AFA141C-DFF8-764C-9C53-A6346E89CF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76" y="1389473"/>
            <a:ext cx="8165513" cy="418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56828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DF4B2E-3099-AF86-6FE9-9E0765341F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733" y="70969"/>
            <a:ext cx="5258534" cy="67160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96C87F-7374-4410-D12F-BFDCB402A592}"/>
              </a:ext>
            </a:extLst>
          </p:cNvPr>
          <p:cNvSpPr txBox="1"/>
          <p:nvPr/>
        </p:nvSpPr>
        <p:spPr>
          <a:xfrm>
            <a:off x="7815056" y="5946292"/>
            <a:ext cx="1197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linkClick r:id="rId4"/>
              </a:rPr>
              <a:t>Vaughan </a:t>
            </a:r>
          </a:p>
          <a:p>
            <a:r>
              <a:rPr lang="en-US">
                <a:hlinkClick r:id="rId4"/>
              </a:rPr>
              <a:t>et al 2022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539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6DFA55-62AE-0FFF-4AFA-19E2983AE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77601"/>
            <a:ext cx="9144000" cy="510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5475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in a room&#10;&#10;Description automatically generated">
            <a:extLst>
              <a:ext uri="{FF2B5EF4-FFF2-40B4-BE49-F238E27FC236}">
                <a16:creationId xmlns:a16="http://schemas.microsoft.com/office/drawing/2014/main" id="{6F1075D9-B29F-6513-6727-987DCF69D4B4}"/>
              </a:ext>
            </a:extLst>
          </p:cNvPr>
          <p:cNvPicPr>
            <a:picLocks noGrp="1" noChangeAspect="1"/>
          </p:cNvPicPr>
          <p:nvPr>
            <p:ph/>
          </p:nvPr>
        </p:nvPicPr>
        <p:blipFill>
          <a:blip r:embed="rId3"/>
          <a:stretch>
            <a:fillRect/>
          </a:stretch>
        </p:blipFill>
        <p:spPr>
          <a:xfrm>
            <a:off x="-39584" y="1485"/>
            <a:ext cx="9183584" cy="6853051"/>
          </a:xfrm>
        </p:spPr>
      </p:pic>
    </p:spTree>
    <p:extLst>
      <p:ext uri="{BB962C8B-B14F-4D97-AF65-F5344CB8AC3E}">
        <p14:creationId xmlns:p14="http://schemas.microsoft.com/office/powerpoint/2010/main" val="312675512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341"/>
          <a:stretch/>
        </p:blipFill>
        <p:spPr>
          <a:xfrm>
            <a:off x="-27937" y="-33033"/>
            <a:ext cx="9144000" cy="6389239"/>
          </a:xfr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25A8DD4-495B-4B15-B2FC-AD9678E2437E}"/>
              </a:ext>
            </a:extLst>
          </p:cNvPr>
          <p:cNvGrpSpPr/>
          <p:nvPr/>
        </p:nvGrpSpPr>
        <p:grpSpPr>
          <a:xfrm>
            <a:off x="-3577" y="6418716"/>
            <a:ext cx="9147577" cy="445634"/>
            <a:chOff x="-4769" y="6263821"/>
            <a:chExt cx="12196769" cy="59417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A2A2A3D-F906-433E-AE61-8C3C70CC6538}"/>
                </a:ext>
              </a:extLst>
            </p:cNvPr>
            <p:cNvSpPr/>
            <p:nvPr/>
          </p:nvSpPr>
          <p:spPr>
            <a:xfrm>
              <a:off x="0" y="6372225"/>
              <a:ext cx="12192000" cy="485775"/>
            </a:xfrm>
            <a:prstGeom prst="rect">
              <a:avLst/>
            </a:prstGeom>
            <a:solidFill>
              <a:srgbClr val="149C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2DE5649-53DB-472A-A9B1-2629A85D090B}"/>
                </a:ext>
              </a:extLst>
            </p:cNvPr>
            <p:cNvCxnSpPr/>
            <p:nvPr/>
          </p:nvCxnSpPr>
          <p:spPr>
            <a:xfrm flipV="1">
              <a:off x="-2382" y="6335243"/>
              <a:ext cx="12192000" cy="1"/>
            </a:xfrm>
            <a:prstGeom prst="line">
              <a:avLst/>
            </a:prstGeom>
            <a:ln w="73025">
              <a:solidFill>
                <a:srgbClr val="7BE1B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95AAA8-9027-4A5F-BDD0-48FB92BD8258}"/>
                </a:ext>
              </a:extLst>
            </p:cNvPr>
            <p:cNvCxnSpPr/>
            <p:nvPr/>
          </p:nvCxnSpPr>
          <p:spPr>
            <a:xfrm flipV="1">
              <a:off x="-4769" y="6263821"/>
              <a:ext cx="12192000" cy="1"/>
            </a:xfrm>
            <a:prstGeom prst="line">
              <a:avLst/>
            </a:prstGeom>
            <a:ln w="73025">
              <a:solidFill>
                <a:srgbClr val="E5550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FD774C1E-2F33-4E75-B96A-9E86E822856B}"/>
              </a:ext>
            </a:extLst>
          </p:cNvPr>
          <p:cNvSpPr txBox="1"/>
          <p:nvPr/>
        </p:nvSpPr>
        <p:spPr>
          <a:xfrm>
            <a:off x="457200" y="630293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>
                <a:latin typeface="Gill Sans MT" panose="020B0502020104020203" pitchFamily="34" charset="0"/>
              </a:rPr>
              <a:t>Thank you!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357163" y="2646369"/>
            <a:ext cx="7746716" cy="3539430"/>
          </a:xfrm>
          <a:prstGeom prst="rect">
            <a:avLst/>
          </a:prstGeom>
          <a:solidFill>
            <a:schemeClr val="bg1">
              <a:lumMod val="95000"/>
              <a:alpha val="25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>
                <a:latin typeface="Gill Sans MT" panose="020B0502020104020203" pitchFamily="34" charset="0"/>
              </a:rPr>
              <a:t>Eric Howe, Director</a:t>
            </a:r>
          </a:p>
          <a:p>
            <a:r>
              <a:rPr lang="en-US" sz="2800">
                <a:latin typeface="Gill Sans MT" panose="020B0502020104020203" pitchFamily="34" charset="0"/>
              </a:rPr>
              <a:t>Lake Champlain Basin Program</a:t>
            </a:r>
          </a:p>
          <a:p>
            <a:r>
              <a:rPr lang="en-US" sz="2800">
                <a:latin typeface="Gill Sans MT" panose="020B0502020104020203" pitchFamily="34" charset="0"/>
              </a:rPr>
              <a:t>Champlain Valley National Heritage Partnership</a:t>
            </a:r>
          </a:p>
          <a:p>
            <a:r>
              <a:rPr lang="en-US" sz="2800">
                <a:latin typeface="Gill Sans MT" panose="020B0502020104020203" pitchFamily="34" charset="0"/>
                <a:hlinkClick r:id="rId4"/>
              </a:rPr>
              <a:t>ehowe@lcbp.org</a:t>
            </a:r>
            <a:endParaRPr lang="en-US" sz="2800">
              <a:latin typeface="Gill Sans MT" panose="020B0502020104020203" pitchFamily="34" charset="0"/>
              <a:hlinkClick r:id="" action="ppaction://noaction"/>
            </a:endParaRPr>
          </a:p>
          <a:p>
            <a:endParaRPr lang="en-US" sz="2800">
              <a:latin typeface="Gill Sans MT" panose="020B0502020104020203" pitchFamily="34" charset="0"/>
            </a:endParaRPr>
          </a:p>
          <a:p>
            <a:r>
              <a:rPr lang="en-US" sz="2800">
                <a:latin typeface="Gill Sans MT"/>
              </a:rPr>
              <a:t>Ellen Kujawa</a:t>
            </a:r>
          </a:p>
          <a:p>
            <a:r>
              <a:rPr lang="en-US" sz="2800">
                <a:latin typeface="Gill Sans MT"/>
              </a:rPr>
              <a:t>University of Cambridge</a:t>
            </a:r>
          </a:p>
          <a:p>
            <a:r>
              <a:rPr lang="en-US" sz="2800">
                <a:latin typeface="Gill Sans MT"/>
              </a:rPr>
              <a:t>Erk25@cam.ac.uk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3F4F7D2-2A0D-4917-BEF7-74CC5A1F79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362" y="5233012"/>
            <a:ext cx="2622517" cy="1104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6303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341"/>
          <a:stretch/>
        </p:blipFill>
        <p:spPr>
          <a:xfrm>
            <a:off x="-27937" y="-33033"/>
            <a:ext cx="9144000" cy="6389239"/>
          </a:xfr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25A8DD4-495B-4B15-B2FC-AD9678E2437E}"/>
              </a:ext>
            </a:extLst>
          </p:cNvPr>
          <p:cNvGrpSpPr/>
          <p:nvPr/>
        </p:nvGrpSpPr>
        <p:grpSpPr>
          <a:xfrm>
            <a:off x="-3577" y="6418716"/>
            <a:ext cx="9147577" cy="445634"/>
            <a:chOff x="-4769" y="6263821"/>
            <a:chExt cx="12196769" cy="59417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A2A2A3D-F906-433E-AE61-8C3C70CC6538}"/>
                </a:ext>
              </a:extLst>
            </p:cNvPr>
            <p:cNvSpPr/>
            <p:nvPr/>
          </p:nvSpPr>
          <p:spPr>
            <a:xfrm>
              <a:off x="0" y="6372225"/>
              <a:ext cx="12192000" cy="485775"/>
            </a:xfrm>
            <a:prstGeom prst="rect">
              <a:avLst/>
            </a:prstGeom>
            <a:solidFill>
              <a:srgbClr val="149C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2DE5649-53DB-472A-A9B1-2629A85D090B}"/>
                </a:ext>
              </a:extLst>
            </p:cNvPr>
            <p:cNvCxnSpPr/>
            <p:nvPr/>
          </p:nvCxnSpPr>
          <p:spPr>
            <a:xfrm flipV="1">
              <a:off x="-2382" y="6335243"/>
              <a:ext cx="12192000" cy="1"/>
            </a:xfrm>
            <a:prstGeom prst="line">
              <a:avLst/>
            </a:prstGeom>
            <a:ln w="73025">
              <a:solidFill>
                <a:srgbClr val="7BE1B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95AAA8-9027-4A5F-BDD0-48FB92BD8258}"/>
                </a:ext>
              </a:extLst>
            </p:cNvPr>
            <p:cNvCxnSpPr/>
            <p:nvPr/>
          </p:nvCxnSpPr>
          <p:spPr>
            <a:xfrm flipV="1">
              <a:off x="-4769" y="6263821"/>
              <a:ext cx="12192000" cy="1"/>
            </a:xfrm>
            <a:prstGeom prst="line">
              <a:avLst/>
            </a:prstGeom>
            <a:ln w="73025">
              <a:solidFill>
                <a:srgbClr val="E5550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FD774C1E-2F33-4E75-B96A-9E86E822856B}"/>
              </a:ext>
            </a:extLst>
          </p:cNvPr>
          <p:cNvSpPr txBox="1"/>
          <p:nvPr/>
        </p:nvSpPr>
        <p:spPr>
          <a:xfrm>
            <a:off x="457200" y="630293"/>
            <a:ext cx="82296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>
                <a:latin typeface="Gill Sans MT" panose="020B0502020104020203" pitchFamily="34" charset="0"/>
              </a:rPr>
              <a:t>Photos courtesy: </a:t>
            </a:r>
          </a:p>
          <a:p>
            <a:pPr algn="ctr"/>
            <a:endParaRPr lang="en-US" sz="4800">
              <a:latin typeface="Gill Sans MT" panose="020B0502020104020203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Lake Champlain International/Jack Rowell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Sail Vermont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Vermont Rural Water Association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357163" y="3216250"/>
            <a:ext cx="7746716" cy="1815882"/>
          </a:xfrm>
          <a:prstGeom prst="rect">
            <a:avLst/>
          </a:prstGeom>
          <a:solidFill>
            <a:schemeClr val="bg1">
              <a:lumMod val="95000"/>
              <a:alpha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>
                <a:latin typeface="Gill Sans MT" panose="020B0502020104020203" pitchFamily="34" charset="0"/>
              </a:rPr>
              <a:t>Eric Howe, Director</a:t>
            </a:r>
          </a:p>
          <a:p>
            <a:r>
              <a:rPr lang="en-US" sz="2800">
                <a:latin typeface="Gill Sans MT" panose="020B0502020104020203" pitchFamily="34" charset="0"/>
              </a:rPr>
              <a:t>Lake Champlain Basin Program</a:t>
            </a:r>
          </a:p>
          <a:p>
            <a:r>
              <a:rPr lang="en-US" sz="2800">
                <a:latin typeface="Gill Sans MT" panose="020B0502020104020203" pitchFamily="34" charset="0"/>
              </a:rPr>
              <a:t>Champlain Valley National Heritage Partnership</a:t>
            </a:r>
          </a:p>
          <a:p>
            <a:r>
              <a:rPr lang="en-US" sz="2800">
                <a:latin typeface="Gill Sans MT" panose="020B0502020104020203" pitchFamily="34" charset="0"/>
                <a:hlinkClick r:id="rId4"/>
              </a:rPr>
              <a:t>ehowe@lcbp.org</a:t>
            </a:r>
            <a:endParaRPr lang="en-US" sz="2800">
              <a:latin typeface="Gill Sans MT" panose="020B0502020104020203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3F4F7D2-2A0D-4917-BEF7-74CC5A1F79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362" y="5233012"/>
            <a:ext cx="2622517" cy="11044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A08B30-C0B9-4040-9E02-DD048E5552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5588" y="-49610"/>
            <a:ext cx="10358179" cy="690761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7DEBB4-962F-438B-8BA5-B3FE71D1005C}"/>
              </a:ext>
            </a:extLst>
          </p:cNvPr>
          <p:cNvSpPr txBox="1"/>
          <p:nvPr/>
        </p:nvSpPr>
        <p:spPr>
          <a:xfrm>
            <a:off x="8435429" y="6498073"/>
            <a:ext cx="29855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>
                <a:solidFill>
                  <a:schemeClr val="bg1"/>
                </a:solidFill>
              </a:rPr>
              <a:t>Credit: </a:t>
            </a:r>
            <a:r>
              <a:rPr lang="en-US" sz="1100" err="1">
                <a:solidFill>
                  <a:schemeClr val="bg1"/>
                </a:solidFill>
              </a:rPr>
              <a:t>SailVermont</a:t>
            </a:r>
            <a:endParaRPr lang="en-US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75951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341"/>
          <a:stretch/>
        </p:blipFill>
        <p:spPr>
          <a:xfrm>
            <a:off x="-27937" y="-33033"/>
            <a:ext cx="9144000" cy="6389239"/>
          </a:xfr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25A8DD4-495B-4B15-B2FC-AD9678E2437E}"/>
              </a:ext>
            </a:extLst>
          </p:cNvPr>
          <p:cNvGrpSpPr/>
          <p:nvPr/>
        </p:nvGrpSpPr>
        <p:grpSpPr>
          <a:xfrm>
            <a:off x="-3577" y="6418716"/>
            <a:ext cx="9147577" cy="445634"/>
            <a:chOff x="-4769" y="6263821"/>
            <a:chExt cx="12196769" cy="59417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A2A2A3D-F906-433E-AE61-8C3C70CC6538}"/>
                </a:ext>
              </a:extLst>
            </p:cNvPr>
            <p:cNvSpPr/>
            <p:nvPr/>
          </p:nvSpPr>
          <p:spPr>
            <a:xfrm>
              <a:off x="0" y="6372225"/>
              <a:ext cx="12192000" cy="485775"/>
            </a:xfrm>
            <a:prstGeom prst="rect">
              <a:avLst/>
            </a:prstGeom>
            <a:solidFill>
              <a:srgbClr val="149C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2DE5649-53DB-472A-A9B1-2629A85D090B}"/>
                </a:ext>
              </a:extLst>
            </p:cNvPr>
            <p:cNvCxnSpPr/>
            <p:nvPr/>
          </p:nvCxnSpPr>
          <p:spPr>
            <a:xfrm flipV="1">
              <a:off x="-2382" y="6335243"/>
              <a:ext cx="12192000" cy="1"/>
            </a:xfrm>
            <a:prstGeom prst="line">
              <a:avLst/>
            </a:prstGeom>
            <a:ln w="73025">
              <a:solidFill>
                <a:srgbClr val="7BE1B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95AAA8-9027-4A5F-BDD0-48FB92BD8258}"/>
                </a:ext>
              </a:extLst>
            </p:cNvPr>
            <p:cNvCxnSpPr/>
            <p:nvPr/>
          </p:nvCxnSpPr>
          <p:spPr>
            <a:xfrm flipV="1">
              <a:off x="-4769" y="6263821"/>
              <a:ext cx="12192000" cy="1"/>
            </a:xfrm>
            <a:prstGeom prst="line">
              <a:avLst/>
            </a:prstGeom>
            <a:ln w="73025">
              <a:solidFill>
                <a:srgbClr val="E5550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FD774C1E-2F33-4E75-B96A-9E86E822856B}"/>
              </a:ext>
            </a:extLst>
          </p:cNvPr>
          <p:cNvSpPr txBox="1"/>
          <p:nvPr/>
        </p:nvSpPr>
        <p:spPr>
          <a:xfrm>
            <a:off x="457200" y="630293"/>
            <a:ext cx="82296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>
                <a:latin typeface="Gill Sans MT" panose="020B0502020104020203" pitchFamily="34" charset="0"/>
              </a:rPr>
              <a:t>Photos courtesy: </a:t>
            </a:r>
          </a:p>
          <a:p>
            <a:pPr algn="ctr"/>
            <a:endParaRPr lang="en-US" sz="4800">
              <a:latin typeface="Gill Sans MT" panose="020B0502020104020203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Andrew Gilbertson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Barbara Leslie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Dr. Brendan Wiltse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Kerry Crowningshield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Lake Champlain International/Jack Rowell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Neil Kamman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Sail Vermont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000">
                <a:latin typeface="Gill Sans MT" panose="020B0502020104020203" pitchFamily="34" charset="0"/>
              </a:rPr>
              <a:t>UVM Spatial Analysis Laboratory</a:t>
            </a:r>
          </a:p>
        </p:txBody>
      </p:sp>
    </p:spTree>
    <p:extLst>
      <p:ext uri="{BB962C8B-B14F-4D97-AF65-F5344CB8AC3E}">
        <p14:creationId xmlns:p14="http://schemas.microsoft.com/office/powerpoint/2010/main" val="3040514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 Rounded MT Bold"/>
        <a:ea typeface=""/>
        <a:cs typeface="Arial"/>
      </a:majorFont>
      <a:minorFont>
        <a:latin typeface="Arial Rounded MT Bold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207</TotalTime>
  <Words>1034</Words>
  <Application>Microsoft Office PowerPoint</Application>
  <PresentationFormat>On-screen Show (4:3)</PresentationFormat>
  <Paragraphs>269</Paragraphs>
  <Slides>62</Slides>
  <Notes>51</Notes>
  <HiddenSlides>5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62</vt:i4>
      </vt:variant>
    </vt:vector>
  </HeadingPairs>
  <TitlesOfParts>
    <vt:vector size="77" baseType="lpstr">
      <vt:lpstr>Arial</vt:lpstr>
      <vt:lpstr>Copperplate32bc</vt:lpstr>
      <vt:lpstr>Source Serif Pro Semibold</vt:lpstr>
      <vt:lpstr>Times New Roman</vt:lpstr>
      <vt:lpstr>Calibri Light</vt:lpstr>
      <vt:lpstr>Source Sans Pro</vt:lpstr>
      <vt:lpstr>Arial Black</vt:lpstr>
      <vt:lpstr>Gill Sans MT</vt:lpstr>
      <vt:lpstr>Century Gothic</vt:lpstr>
      <vt:lpstr>Garamond</vt:lpstr>
      <vt:lpstr>Source Sans Pro Semibold</vt:lpstr>
      <vt:lpstr>Arial Rounded MT Bold</vt:lpstr>
      <vt:lpstr>Calibri</vt:lpstr>
      <vt:lpstr>Office Theme</vt:lpstr>
      <vt:lpstr>Default Design</vt:lpstr>
      <vt:lpstr>The Lake Champlain Basin Program: What can we learn for Windermere?</vt:lpstr>
      <vt:lpstr>PowerPoint Presentation</vt:lpstr>
      <vt:lpstr>Welcome  Thanks for coming,  and to those who are joining us online  A note on format and etiquette!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Water quality monitoring buoys: 3 deployed in Lake Champlain (1 to be added in 2024) 1 in a major tributary</vt:lpstr>
      <vt:lpstr>Data.LCBP.org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Champlain Basin Education Initiative</dc:title>
  <dc:creator>Eric Howe</dc:creator>
  <cp:lastModifiedBy>Fran Richardson</cp:lastModifiedBy>
  <cp:revision>3</cp:revision>
  <cp:lastPrinted>2018-05-02T20:35:04Z</cp:lastPrinted>
  <dcterms:created xsi:type="dcterms:W3CDTF">2018-05-01T13:36:51Z</dcterms:created>
  <dcterms:modified xsi:type="dcterms:W3CDTF">2024-03-01T17:23:15Z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